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s/slide56.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5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Masters/slideMaster2.xml" ContentType="application/vnd.openxmlformats-officedocument.presentationml.slideMaster+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Masters/slideMaster3.xml" ContentType="application/vnd.openxmlformats-officedocument.presentationml.slideMaster+xml"/>
  <Override PartName="/ppt/slideLayouts/slideLayout30.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7" r:id="rId3"/>
  </p:sldMasterIdLst>
  <p:sldIdLst>
    <p:sldId id="257"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4" r:id="rId68"/>
    <p:sldId id="338" r:id="rId69"/>
    <p:sldId id="339" r:id="rId70"/>
    <p:sldId id="340" r:id="rId71"/>
    <p:sldId id="341" r:id="rId72"/>
    <p:sldId id="342" r:id="rId73"/>
    <p:sldId id="343" r:id="rId74"/>
    <p:sldId id="344" r:id="rId75"/>
    <p:sldId id="345" r:id="rId76"/>
    <p:sldId id="357" r:id="rId77"/>
    <p:sldId id="355" r:id="rId78"/>
    <p:sldId id="346" r:id="rId79"/>
    <p:sldId id="347" r:id="rId80"/>
    <p:sldId id="353" r:id="rId81"/>
    <p:sldId id="354"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734" y="-3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viewProps" Target="viewProps.xml"/><Relationship Id="rId89" Type="http://schemas.openxmlformats.org/officeDocument/2006/relationships/customXml" Target="../customXml/item3.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presProps" Target="presProps.xml"/><Relationship Id="rId88"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customXml" Target="../customXml/item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en-SG">
              <a:solidFill>
                <a:srgbClr val="000000"/>
              </a:solidFill>
            </a:endParaRPr>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fontAlgn="base">
              <a:spcBef>
                <a:spcPct val="0"/>
              </a:spcBef>
              <a:spcAft>
                <a:spcPct val="0"/>
              </a:spcAft>
              <a:defRPr/>
            </a:pPr>
            <a:endParaRPr lang="en-SG">
              <a:solidFill>
                <a:srgbClr val="000000"/>
              </a:solidFill>
            </a:endParaRPr>
          </a:p>
        </p:txBody>
      </p:sp>
      <p:sp>
        <p:nvSpPr>
          <p:cNvPr id="41987"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a:t>Click to edit Master title style</a:t>
            </a:r>
          </a:p>
        </p:txBody>
      </p:sp>
      <p:sp>
        <p:nvSpPr>
          <p:cNvPr id="41988"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8" name="Rectangle 5"/>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39" name="Rectangle 6"/>
          <p:cNvSpPr>
            <a:spLocks noGrp="1" noChangeArrowheads="1"/>
          </p:cNvSpPr>
          <p:nvPr>
            <p:ph type="ftr" sz="quarter" idx="11"/>
          </p:nvPr>
        </p:nvSpPr>
        <p:spPr/>
        <p:txBody>
          <a:bodyPr/>
          <a:lstStyle>
            <a:lvl1pPr>
              <a:defRPr/>
            </a:lvl1pPr>
          </a:lstStyle>
          <a:p>
            <a:pPr>
              <a:defRPr/>
            </a:pPr>
            <a:endParaRPr lang="en-US" altLang="en-US">
              <a:solidFill>
                <a:srgbClr val="000000"/>
              </a:solidFill>
            </a:endParaRPr>
          </a:p>
        </p:txBody>
      </p:sp>
      <p:sp>
        <p:nvSpPr>
          <p:cNvPr id="40" name="Rectangle 7"/>
          <p:cNvSpPr>
            <a:spLocks noGrp="1" noChangeArrowheads="1"/>
          </p:cNvSpPr>
          <p:nvPr>
            <p:ph type="sldNum" sz="quarter" idx="12"/>
          </p:nvPr>
        </p:nvSpPr>
        <p:spPr/>
        <p:txBody>
          <a:bodyPr/>
          <a:lstStyle>
            <a:lvl1pPr>
              <a:defRPr/>
            </a:lvl1pPr>
          </a:lstStyle>
          <a:p>
            <a:pPr>
              <a:defRPr/>
            </a:pPr>
            <a:fld id="{EE59EFB1-D5DA-4040-B2FB-26C24B1F4B2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189538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3E6147DF-BD9F-4FDA-93D8-4122FA3A0B6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52893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8E660CF1-9607-40B7-AE96-0A8AE74885C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46843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F57DE44A-741D-43AD-BF20-FFAB2DD2481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565638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7"/>
          <p:cNvSpPr>
            <a:spLocks noGrp="1" noChangeArrowheads="1"/>
          </p:cNvSpPr>
          <p:nvPr>
            <p:ph type="sldNum" sz="quarter" idx="12"/>
          </p:nvPr>
        </p:nvSpPr>
        <p:spPr>
          <a:ln/>
        </p:spPr>
        <p:txBody>
          <a:bodyPr/>
          <a:lstStyle>
            <a:lvl1pPr>
              <a:defRPr/>
            </a:lvl1pPr>
          </a:lstStyle>
          <a:p>
            <a:pPr>
              <a:defRPr/>
            </a:pPr>
            <a:fld id="{0DE1F174-9C13-48B9-AAA5-78CCE158A8D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75280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7"/>
          <p:cNvSpPr>
            <a:spLocks noGrp="1" noChangeArrowheads="1"/>
          </p:cNvSpPr>
          <p:nvPr>
            <p:ph type="sldNum" sz="quarter" idx="12"/>
          </p:nvPr>
        </p:nvSpPr>
        <p:spPr>
          <a:ln/>
        </p:spPr>
        <p:txBody>
          <a:bodyPr/>
          <a:lstStyle>
            <a:lvl1pPr>
              <a:defRPr/>
            </a:lvl1pPr>
          </a:lstStyle>
          <a:p>
            <a:pPr>
              <a:defRPr/>
            </a:pPr>
            <a:fld id="{A61EA01B-D842-4845-AB4B-E133BC6F95C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713717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7"/>
          <p:cNvSpPr>
            <a:spLocks noGrp="1" noChangeArrowheads="1"/>
          </p:cNvSpPr>
          <p:nvPr>
            <p:ph type="sldNum" sz="quarter" idx="12"/>
          </p:nvPr>
        </p:nvSpPr>
        <p:spPr>
          <a:ln/>
        </p:spPr>
        <p:txBody>
          <a:bodyPr/>
          <a:lstStyle>
            <a:lvl1pPr>
              <a:defRPr/>
            </a:lvl1pPr>
          </a:lstStyle>
          <a:p>
            <a:pPr>
              <a:defRPr/>
            </a:pPr>
            <a:fld id="{FEF2ADC3-FDFF-48B3-8A9A-4A1677CD9A1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794313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D500FCB5-74A6-4579-B1D5-7EE3BF00D27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445723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15-Feb-23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66F029F2-B17C-40E3-9FEA-DD6C0F94892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87034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F21AFCFA-0362-452A-BF62-60C2E806D64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9354879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FFBD308D-7285-40A9-A0E7-01D3B631F23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69228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SG"/>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quarter" idx="2"/>
          </p:nvPr>
        </p:nvSpPr>
        <p:spPr>
          <a:xfrm>
            <a:off x="4648200" y="1719263"/>
            <a:ext cx="4038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Content Placeholder 4"/>
          <p:cNvSpPr>
            <a:spLocks noGrp="1"/>
          </p:cNvSpPr>
          <p:nvPr>
            <p:ph sz="quarter" idx="3"/>
          </p:nvPr>
        </p:nvSpPr>
        <p:spPr>
          <a:xfrm>
            <a:off x="4648200" y="4000500"/>
            <a:ext cx="4038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8" name="Rectangle 7"/>
          <p:cNvSpPr>
            <a:spLocks noGrp="1" noChangeArrowheads="1"/>
          </p:cNvSpPr>
          <p:nvPr>
            <p:ph type="sldNum" sz="quarter" idx="12"/>
          </p:nvPr>
        </p:nvSpPr>
        <p:spPr>
          <a:ln/>
        </p:spPr>
        <p:txBody>
          <a:bodyPr/>
          <a:lstStyle>
            <a:lvl1pPr>
              <a:defRPr/>
            </a:lvl1pPr>
          </a:lstStyle>
          <a:p>
            <a:pPr>
              <a:defRPr/>
            </a:pPr>
            <a:fld id="{D4208222-8F88-4E99-9FCF-F738E86F95B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54389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SG"/>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7"/>
          <p:cNvSpPr>
            <a:spLocks noGrp="1" noChangeArrowheads="1"/>
          </p:cNvSpPr>
          <p:nvPr>
            <p:ph type="sldNum" sz="quarter" idx="12"/>
          </p:nvPr>
        </p:nvSpPr>
        <p:spPr>
          <a:ln/>
        </p:spPr>
        <p:txBody>
          <a:bodyPr/>
          <a:lstStyle>
            <a:lvl1pPr>
              <a:defRPr/>
            </a:lvl1pPr>
          </a:lstStyle>
          <a:p>
            <a:pPr>
              <a:defRPr/>
            </a:pPr>
            <a:fld id="{E497938C-AC4F-4D61-89B7-50B577EA216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091682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457200" y="1719263"/>
            <a:ext cx="8229600" cy="4411662"/>
          </a:xfrm>
        </p:spPr>
        <p:txBody>
          <a:bodyPr/>
          <a:lstStyle/>
          <a:p>
            <a:pPr lvl="0"/>
            <a:endParaRPr lang="en-SG"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pPr>
              <a:defRPr/>
            </a:pPr>
            <a:fld id="{DD46FF2F-EF24-4446-BE91-FE2743A9D67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791925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604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1656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78805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038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8524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42576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8074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8022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47657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73375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084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15-Feb-23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15-Feb-23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15-Feb-23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15-Feb-23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15-Feb-23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en-SG">
              <a:solidFill>
                <a:srgbClr val="000000"/>
              </a:solidFill>
            </a:endParaRPr>
          </a:p>
        </p:txBody>
      </p:sp>
      <p:sp>
        <p:nvSpPr>
          <p:cNvPr id="2051"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2052"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0965"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fontAlgn="base">
              <a:spcBef>
                <a:spcPct val="0"/>
              </a:spcBef>
              <a:spcAft>
                <a:spcPct val="0"/>
              </a:spcAft>
              <a:defRPr/>
            </a:pPr>
            <a:endParaRPr lang="en-US" altLang="en-US">
              <a:solidFill>
                <a:srgbClr val="000000"/>
              </a:solidFill>
            </a:endParaRPr>
          </a:p>
        </p:txBody>
      </p:sp>
      <p:sp>
        <p:nvSpPr>
          <p:cNvPr id="40966"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pPr fontAlgn="base">
              <a:spcBef>
                <a:spcPct val="0"/>
              </a:spcBef>
              <a:spcAft>
                <a:spcPct val="0"/>
              </a:spcAft>
              <a:defRPr/>
            </a:pPr>
            <a:endParaRPr lang="en-US" altLang="en-US">
              <a:solidFill>
                <a:srgbClr val="000000"/>
              </a:solidFill>
            </a:endParaRPr>
          </a:p>
        </p:txBody>
      </p:sp>
      <p:sp>
        <p:nvSpPr>
          <p:cNvPr id="40967"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pPr fontAlgn="base">
              <a:spcBef>
                <a:spcPct val="0"/>
              </a:spcBef>
              <a:spcAft>
                <a:spcPct val="0"/>
              </a:spcAft>
              <a:defRPr/>
            </a:pPr>
            <a:fld id="{DCA99C75-1E41-4FA5-A176-87FFC0262FFD}" type="slidenum">
              <a:rPr lang="en-US" altLang="en-US">
                <a:solidFill>
                  <a:srgbClr val="000000"/>
                </a:solidFill>
              </a:rPr>
              <a:pPr fontAlgn="base">
                <a:spcBef>
                  <a:spcPct val="0"/>
                </a:spcBef>
                <a:spcAft>
                  <a:spcPct val="0"/>
                </a:spcAft>
                <a:defRPr/>
              </a:pPr>
              <a:t>‹#›</a:t>
            </a:fld>
            <a:endParaRPr lang="en-US" altLang="en-US">
              <a:solidFill>
                <a:srgbClr val="000000"/>
              </a:solidFill>
            </a:endParaRPr>
          </a:p>
        </p:txBody>
      </p:sp>
      <p:grpSp>
        <p:nvGrpSpPr>
          <p:cNvPr id="2056" name="Group 8"/>
          <p:cNvGrpSpPr>
            <a:grpSpLocks/>
          </p:cNvGrpSpPr>
          <p:nvPr/>
        </p:nvGrpSpPr>
        <p:grpSpPr bwMode="auto">
          <a:xfrm>
            <a:off x="8153400" y="152400"/>
            <a:ext cx="792163" cy="1295400"/>
            <a:chOff x="5136" y="960"/>
            <a:chExt cx="528" cy="864"/>
          </a:xfrm>
        </p:grpSpPr>
        <p:sp>
          <p:nvSpPr>
            <p:cNvPr id="40969"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0" name="Oval 10"/>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1" name="Oval 11"/>
            <p:cNvSpPr>
              <a:spLocks noChangeArrowheads="1"/>
            </p:cNvSpPr>
            <p:nvPr/>
          </p:nvSpPr>
          <p:spPr bwMode="auto">
            <a:xfrm>
              <a:off x="5360" y="960"/>
              <a:ext cx="78" cy="80"/>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2" name="Oval 12"/>
            <p:cNvSpPr>
              <a:spLocks noChangeArrowheads="1"/>
            </p:cNvSpPr>
            <p:nvPr/>
          </p:nvSpPr>
          <p:spPr bwMode="auto">
            <a:xfrm>
              <a:off x="5136" y="1072"/>
              <a:ext cx="80" cy="78"/>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3" name="Oval 13"/>
            <p:cNvSpPr>
              <a:spLocks noChangeArrowheads="1"/>
            </p:cNvSpPr>
            <p:nvPr/>
          </p:nvSpPr>
          <p:spPr bwMode="auto">
            <a:xfrm>
              <a:off x="5248" y="1072"/>
              <a:ext cx="79" cy="78"/>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4" name="Oval 14"/>
            <p:cNvSpPr>
              <a:spLocks noChangeArrowheads="1"/>
            </p:cNvSpPr>
            <p:nvPr/>
          </p:nvSpPr>
          <p:spPr bwMode="auto">
            <a:xfrm>
              <a:off x="5360" y="1072"/>
              <a:ext cx="78" cy="78"/>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5" name="Oval 15"/>
            <p:cNvSpPr>
              <a:spLocks noChangeArrowheads="1"/>
            </p:cNvSpPr>
            <p:nvPr/>
          </p:nvSpPr>
          <p:spPr bwMode="auto">
            <a:xfrm>
              <a:off x="5472" y="1072"/>
              <a:ext cx="78" cy="78"/>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6" name="Oval 16"/>
            <p:cNvSpPr>
              <a:spLocks noChangeArrowheads="1"/>
            </p:cNvSpPr>
            <p:nvPr/>
          </p:nvSpPr>
          <p:spPr bwMode="auto">
            <a:xfrm>
              <a:off x="5136" y="1184"/>
              <a:ext cx="80" cy="78"/>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7" name="Oval 17"/>
            <p:cNvSpPr>
              <a:spLocks noChangeArrowheads="1"/>
            </p:cNvSpPr>
            <p:nvPr/>
          </p:nvSpPr>
          <p:spPr bwMode="auto">
            <a:xfrm>
              <a:off x="5248" y="1184"/>
              <a:ext cx="79" cy="78"/>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8" name="Oval 18"/>
            <p:cNvSpPr>
              <a:spLocks noChangeArrowheads="1"/>
            </p:cNvSpPr>
            <p:nvPr/>
          </p:nvSpPr>
          <p:spPr bwMode="auto">
            <a:xfrm>
              <a:off x="5360" y="1184"/>
              <a:ext cx="78" cy="78"/>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79" name="Oval 19"/>
            <p:cNvSpPr>
              <a:spLocks noChangeArrowheads="1"/>
            </p:cNvSpPr>
            <p:nvPr/>
          </p:nvSpPr>
          <p:spPr bwMode="auto">
            <a:xfrm>
              <a:off x="5472" y="1184"/>
              <a:ext cx="78" cy="78"/>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0" name="Oval 20"/>
            <p:cNvSpPr>
              <a:spLocks noChangeArrowheads="1"/>
            </p:cNvSpPr>
            <p:nvPr/>
          </p:nvSpPr>
          <p:spPr bwMode="auto">
            <a:xfrm>
              <a:off x="5584" y="1184"/>
              <a:ext cx="80" cy="78"/>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1"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2" name="Oval 22"/>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3" name="Oval 23"/>
            <p:cNvSpPr>
              <a:spLocks noChangeArrowheads="1"/>
            </p:cNvSpPr>
            <p:nvPr/>
          </p:nvSpPr>
          <p:spPr bwMode="auto">
            <a:xfrm>
              <a:off x="5360" y="1296"/>
              <a:ext cx="78" cy="80"/>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4" name="Oval 24"/>
            <p:cNvSpPr>
              <a:spLocks noChangeArrowheads="1"/>
            </p:cNvSpPr>
            <p:nvPr/>
          </p:nvSpPr>
          <p:spPr bwMode="auto">
            <a:xfrm>
              <a:off x="5472" y="1296"/>
              <a:ext cx="78" cy="80"/>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5"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6" name="Oval 26"/>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7" name="Oval 27"/>
            <p:cNvSpPr>
              <a:spLocks noChangeArrowheads="1"/>
            </p:cNvSpPr>
            <p:nvPr/>
          </p:nvSpPr>
          <p:spPr bwMode="auto">
            <a:xfrm>
              <a:off x="5360" y="1408"/>
              <a:ext cx="78" cy="80"/>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8" name="Oval 28"/>
            <p:cNvSpPr>
              <a:spLocks noChangeArrowheads="1"/>
            </p:cNvSpPr>
            <p:nvPr/>
          </p:nvSpPr>
          <p:spPr bwMode="auto">
            <a:xfrm>
              <a:off x="5472" y="1408"/>
              <a:ext cx="78" cy="80"/>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89"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0" name="Oval 30"/>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1" name="Oval 31"/>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2" name="Oval 32"/>
            <p:cNvSpPr>
              <a:spLocks noChangeArrowheads="1"/>
            </p:cNvSpPr>
            <p:nvPr/>
          </p:nvSpPr>
          <p:spPr bwMode="auto">
            <a:xfrm>
              <a:off x="5360" y="1520"/>
              <a:ext cx="78" cy="79"/>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3" name="Oval 33"/>
            <p:cNvSpPr>
              <a:spLocks noChangeArrowheads="1"/>
            </p:cNvSpPr>
            <p:nvPr/>
          </p:nvSpPr>
          <p:spPr bwMode="auto">
            <a:xfrm>
              <a:off x="5472" y="1520"/>
              <a:ext cx="78" cy="79"/>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4" name="Oval 34"/>
            <p:cNvSpPr>
              <a:spLocks noChangeArrowheads="1"/>
            </p:cNvSpPr>
            <p:nvPr/>
          </p:nvSpPr>
          <p:spPr bwMode="auto">
            <a:xfrm>
              <a:off x="5136" y="1632"/>
              <a:ext cx="80" cy="78"/>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5" name="Oval 35"/>
            <p:cNvSpPr>
              <a:spLocks noChangeArrowheads="1"/>
            </p:cNvSpPr>
            <p:nvPr/>
          </p:nvSpPr>
          <p:spPr bwMode="auto">
            <a:xfrm>
              <a:off x="5248" y="1632"/>
              <a:ext cx="79" cy="78"/>
            </a:xfrm>
            <a:prstGeom prst="ellipse">
              <a:avLst/>
            </a:prstGeom>
            <a:solidFill>
              <a:schemeClr val="accent1"/>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6" name="Oval 36"/>
            <p:cNvSpPr>
              <a:spLocks noChangeArrowheads="1"/>
            </p:cNvSpPr>
            <p:nvPr/>
          </p:nvSpPr>
          <p:spPr bwMode="auto">
            <a:xfrm>
              <a:off x="5360" y="1632"/>
              <a:ext cx="78" cy="78"/>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7" name="Oval 37"/>
            <p:cNvSpPr>
              <a:spLocks noChangeArrowheads="1"/>
            </p:cNvSpPr>
            <p:nvPr/>
          </p:nvSpPr>
          <p:spPr bwMode="auto">
            <a:xfrm>
              <a:off x="5472" y="1632"/>
              <a:ext cx="78" cy="78"/>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8" name="Oval 38"/>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sp>
          <p:nvSpPr>
            <p:cNvPr id="40999" name="Oval 39"/>
            <p:cNvSpPr>
              <a:spLocks noChangeArrowheads="1"/>
            </p:cNvSpPr>
            <p:nvPr/>
          </p:nvSpPr>
          <p:spPr bwMode="auto">
            <a:xfrm>
              <a:off x="5472" y="1744"/>
              <a:ext cx="78" cy="80"/>
            </a:xfrm>
            <a:prstGeom prst="ellipse">
              <a:avLst/>
            </a:prstGeom>
            <a:solidFill>
              <a:schemeClr val="folHlink"/>
            </a:solidFill>
            <a:ln w="9525">
              <a:noFill/>
              <a:round/>
              <a:headEnd/>
              <a:tailEnd/>
            </a:ln>
            <a:effectLst/>
          </p:spPr>
          <p:txBody>
            <a:bodyPr wrap="none" anchor="ctr"/>
            <a:lstStyle/>
            <a:p>
              <a:pPr fontAlgn="base">
                <a:spcBef>
                  <a:spcPct val="0"/>
                </a:spcBef>
                <a:spcAft>
                  <a:spcPct val="0"/>
                </a:spcAft>
                <a:defRPr/>
              </a:pPr>
              <a:endParaRPr lang="en-SG">
                <a:solidFill>
                  <a:srgbClr val="000000"/>
                </a:solidFill>
              </a:endParaRPr>
            </a:p>
          </p:txBody>
        </p:sp>
      </p:grpSp>
    </p:spTree>
    <p:extLst>
      <p:ext uri="{BB962C8B-B14F-4D97-AF65-F5344CB8AC3E}">
        <p14:creationId xmlns:p14="http://schemas.microsoft.com/office/powerpoint/2010/main" val="2416197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iming>
    <p:tnLst>
      <p:par>
        <p:cTn id="1" dur="indefinite" restart="never" nodeType="tmRoot"/>
      </p:par>
    </p:tnLst>
  </p:timing>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defRPr>
      </a:lvl2pPr>
      <a:lvl3pPr algn="l" rtl="0" eaLnBrk="0" fontAlgn="base" hangingPunct="0">
        <a:spcBef>
          <a:spcPct val="0"/>
        </a:spcBef>
        <a:spcAft>
          <a:spcPct val="0"/>
        </a:spcAft>
        <a:defRPr sz="3900" b="1">
          <a:solidFill>
            <a:schemeClr val="tx2"/>
          </a:solidFill>
          <a:latin typeface="Arial" charset="0"/>
        </a:defRPr>
      </a:lvl3pPr>
      <a:lvl4pPr algn="l" rtl="0" eaLnBrk="0" fontAlgn="base" hangingPunct="0">
        <a:spcBef>
          <a:spcPct val="0"/>
        </a:spcBef>
        <a:spcAft>
          <a:spcPct val="0"/>
        </a:spcAft>
        <a:defRPr sz="3900" b="1">
          <a:solidFill>
            <a:schemeClr val="tx2"/>
          </a:solidFill>
          <a:latin typeface="Arial" charset="0"/>
        </a:defRPr>
      </a:lvl4pPr>
      <a:lvl5pPr algn="l" rtl="0" eaLnBrk="0" fontAlgn="base" hangingPunct="0">
        <a:spcBef>
          <a:spcPct val="0"/>
        </a:spcBef>
        <a:spcAft>
          <a:spcPct val="0"/>
        </a:spcAft>
        <a:defRPr sz="3900" b="1">
          <a:solidFill>
            <a:schemeClr val="tx2"/>
          </a:solidFill>
          <a:latin typeface="Arial" charset="0"/>
        </a:defRPr>
      </a:lvl5pPr>
      <a:lvl6pPr marL="457200" algn="l" rtl="0" fontAlgn="base">
        <a:spcBef>
          <a:spcPct val="0"/>
        </a:spcBef>
        <a:spcAft>
          <a:spcPct val="0"/>
        </a:spcAft>
        <a:defRPr sz="3900" b="1">
          <a:solidFill>
            <a:schemeClr val="tx2"/>
          </a:solidFill>
          <a:latin typeface="Arial" charset="0"/>
        </a:defRPr>
      </a:lvl6pPr>
      <a:lvl7pPr marL="914400" algn="l" rtl="0" fontAlgn="base">
        <a:spcBef>
          <a:spcPct val="0"/>
        </a:spcBef>
        <a:spcAft>
          <a:spcPct val="0"/>
        </a:spcAft>
        <a:defRPr sz="3900" b="1">
          <a:solidFill>
            <a:schemeClr val="tx2"/>
          </a:solidFill>
          <a:latin typeface="Arial" charset="0"/>
        </a:defRPr>
      </a:lvl7pPr>
      <a:lvl8pPr marL="1371600" algn="l" rtl="0" fontAlgn="base">
        <a:spcBef>
          <a:spcPct val="0"/>
        </a:spcBef>
        <a:spcAft>
          <a:spcPct val="0"/>
        </a:spcAft>
        <a:defRPr sz="3900" b="1">
          <a:solidFill>
            <a:schemeClr val="tx2"/>
          </a:solidFill>
          <a:latin typeface="Arial" charset="0"/>
        </a:defRPr>
      </a:lvl8pPr>
      <a:lvl9pPr marL="1828800" algn="l" rtl="0" fontAlgn="base">
        <a:spcBef>
          <a:spcPct val="0"/>
        </a:spcBef>
        <a:spcAft>
          <a:spcPct val="0"/>
        </a:spcAft>
        <a:defRPr sz="39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AAB47-23FB-4D6D-B37E-D570168D4DD0}" type="datetimeFigureOut">
              <a:rPr lang="en-US" smtClean="0">
                <a:solidFill>
                  <a:prstClr val="black">
                    <a:tint val="75000"/>
                  </a:prstClr>
                </a:solidFill>
              </a:rPr>
              <a:pPr/>
              <a:t>15-Feb-23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09007-C3BC-4EEF-8396-578EA6804F8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706009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people.revoledu.com/kardi/tutorial/Similarity/index.html"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hyperlink" Target="http://people.revoledu.com/kardi/tutorial/Similarity/EuclideanDistance.html" TargetMode="Externa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file:///C:\Documents%20and%20Settings\Debashree\My%20Documents\SEMINAR\k-means%20clustering\K-Means%20Clustering%20Numerical%20Example_files\NumericalExample_clip_image032.gif" TargetMode="External"/><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Partition_of_a_set" TargetMode="External"/><Relationship Id="rId2" Type="http://schemas.openxmlformats.org/officeDocument/2006/relationships/hyperlink" Target="http://en.wikipedia.org/wiki/Statistical_classification" TargetMode="External"/><Relationship Id="rId1" Type="http://schemas.openxmlformats.org/officeDocument/2006/relationships/slideLayout" Target="../slideLayouts/slideLayout13.xml"/><Relationship Id="rId6" Type="http://schemas.openxmlformats.org/officeDocument/2006/relationships/hyperlink" Target="http://en.wikipedia.org/wiki/Metric_(mathematics)" TargetMode="External"/><Relationship Id="rId5" Type="http://schemas.openxmlformats.org/officeDocument/2006/relationships/hyperlink" Target="http://en.wikipedia.org/wiki/Subset" TargetMode="External"/><Relationship Id="rId4" Type="http://schemas.openxmlformats.org/officeDocument/2006/relationships/hyperlink" Target="http://en.wikipedia.org/wiki/Data_se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Manhattan_distance" TargetMode="External"/><Relationship Id="rId2" Type="http://schemas.openxmlformats.org/officeDocument/2006/relationships/hyperlink" Target="http://en.wikipedia.org/wiki/Euclidean_distance" TargetMode="Externa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Mahalanobis_distance" TargetMode="External"/><Relationship Id="rId2" Type="http://schemas.openxmlformats.org/officeDocument/2006/relationships/hyperlink" Target="http://en.wikipedia.org/wiki/Maximum_norm" TargetMode="Externa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hyperlink" Target="http://en.wikipedia.org/wiki/Hamming_distance" TargetMode="External"/><Relationship Id="rId4" Type="http://schemas.openxmlformats.org/officeDocument/2006/relationships/hyperlink" Target="http://en.wikipedia.org/wiki/Inner_product_space" TargetMode="Externa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Partition_of_a_set" TargetMode="External"/><Relationship Id="rId2" Type="http://schemas.openxmlformats.org/officeDocument/2006/relationships/hyperlink" Target="http://en.wikipedia.org/wiki/Data_clustering" TargetMode="External"/><Relationship Id="rId1" Type="http://schemas.openxmlformats.org/officeDocument/2006/relationships/slideLayout" Target="../slideLayouts/slideLayout13.xml"/><Relationship Id="rId6" Type="http://schemas.openxmlformats.org/officeDocument/2006/relationships/hyperlink" Target="http://en.wikipedia.org/wiki/Vector_space" TargetMode="External"/><Relationship Id="rId5" Type="http://schemas.openxmlformats.org/officeDocument/2006/relationships/hyperlink" Target="http://en.wikipedia.org/wiki/Gaussian_distribution" TargetMode="External"/><Relationship Id="rId4" Type="http://schemas.openxmlformats.org/officeDocument/2006/relationships/hyperlink" Target="http://en.wikipedia.org/wiki/Expectation-maximization_algorithm"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mathworld.wolfram.com/GeometricCentroid.html"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0"/>
            <a:ext cx="9144000" cy="2031325"/>
          </a:xfrm>
        </p:spPr>
        <p:txBody>
          <a:bodyPr>
            <a:normAutofit fontScale="90000"/>
          </a:bodyPr>
          <a:lstStyle/>
          <a:p>
            <a:r>
              <a:rPr lang="en-US" sz="6600" smtClean="0"/>
              <a:t>WEB CLUSTERING </a:t>
            </a:r>
            <a:r>
              <a:rPr lang="en-US" sz="6600" dirty="0" smtClean="0"/>
              <a:t>METHODS</a:t>
            </a:r>
            <a:endParaRPr lang="en-US" sz="6600" dirty="0"/>
          </a:p>
        </p:txBody>
      </p:sp>
    </p:spTree>
    <p:extLst>
      <p:ext uri="{BB962C8B-B14F-4D97-AF65-F5344CB8AC3E}">
        <p14:creationId xmlns:p14="http://schemas.microsoft.com/office/powerpoint/2010/main" val="2052342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u="sng" smtClean="0"/>
              <a:t>How the K-Mean Clustering algorithm works?</a:t>
            </a:r>
          </a:p>
        </p:txBody>
      </p:sp>
      <p:pic>
        <p:nvPicPr>
          <p:cNvPr id="12291" name="Picture 5" descr="K means clustering algorith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676400"/>
            <a:ext cx="5029200" cy="5181600"/>
          </a:xfrm>
          <a:noFill/>
        </p:spPr>
      </p:pic>
    </p:spTree>
    <p:extLst>
      <p:ext uri="{BB962C8B-B14F-4D97-AF65-F5344CB8AC3E}">
        <p14:creationId xmlns:p14="http://schemas.microsoft.com/office/powerpoint/2010/main" val="2901649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152400" y="3438525"/>
            <a:ext cx="899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fontAlgn="base" hangingPunct="1">
              <a:spcBef>
                <a:spcPct val="0"/>
              </a:spcBef>
              <a:spcAft>
                <a:spcPct val="0"/>
              </a:spcAft>
            </a:pPr>
            <a:endParaRPr lang="en-US" altLang="en-US" sz="2400" smtClean="0">
              <a:solidFill>
                <a:srgbClr val="000000"/>
              </a:solidFill>
            </a:endParaRPr>
          </a:p>
        </p:txBody>
      </p:sp>
      <p:sp>
        <p:nvSpPr>
          <p:cNvPr id="13315" name="Rectangle 9"/>
          <p:cNvSpPr>
            <a:spLocks noGrp="1" noChangeArrowheads="1"/>
          </p:cNvSpPr>
          <p:nvPr>
            <p:ph type="title"/>
          </p:nvPr>
        </p:nvSpPr>
        <p:spPr/>
        <p:txBody>
          <a:bodyPr/>
          <a:lstStyle/>
          <a:p>
            <a:pPr eaLnBrk="1" hangingPunct="1"/>
            <a:endParaRPr lang="en-US" altLang="en-US" smtClean="0"/>
          </a:p>
        </p:txBody>
      </p:sp>
      <p:sp>
        <p:nvSpPr>
          <p:cNvPr id="13316" name="Rectangle 10"/>
          <p:cNvSpPr>
            <a:spLocks noGrp="1" noChangeArrowheads="1"/>
          </p:cNvSpPr>
          <p:nvPr>
            <p:ph type="body" idx="1"/>
          </p:nvPr>
        </p:nvSpPr>
        <p:spPr/>
        <p:txBody>
          <a:bodyPr/>
          <a:lstStyle/>
          <a:p>
            <a:pPr eaLnBrk="1" hangingPunct="1">
              <a:lnSpc>
                <a:spcPct val="80000"/>
              </a:lnSpc>
            </a:pPr>
            <a:r>
              <a:rPr lang="en-US" altLang="en-US" sz="2600" b="1" u="sng" smtClean="0"/>
              <a:t>Step 1:</a:t>
            </a:r>
            <a:r>
              <a:rPr lang="en-US" altLang="en-US" sz="2600" smtClean="0"/>
              <a:t> Begin with a decision on the value of k = 	       number of clusters .</a:t>
            </a:r>
          </a:p>
          <a:p>
            <a:pPr eaLnBrk="1" hangingPunct="1">
              <a:lnSpc>
                <a:spcPct val="80000"/>
              </a:lnSpc>
            </a:pPr>
            <a:r>
              <a:rPr lang="en-US" altLang="en-US" sz="2600" b="1" u="sng" smtClean="0"/>
              <a:t>Step 2</a:t>
            </a:r>
            <a:r>
              <a:rPr lang="en-US" altLang="en-US" sz="2600" smtClean="0"/>
              <a:t>: Put any initial partition that classifies the 	       data into k  clusters. You may  assign the 	       training samples randomly,or systematically 	       as the following: </a:t>
            </a:r>
          </a:p>
          <a:p>
            <a:pPr eaLnBrk="1" hangingPunct="1">
              <a:lnSpc>
                <a:spcPct val="80000"/>
              </a:lnSpc>
              <a:buFont typeface="Wingdings" pitchFamily="2" charset="2"/>
              <a:buNone/>
            </a:pPr>
            <a:r>
              <a:rPr lang="en-US" altLang="en-US" sz="2600" smtClean="0"/>
              <a:t>       1.Take the first k training sample as single-	element clusters      </a:t>
            </a:r>
          </a:p>
          <a:p>
            <a:pPr eaLnBrk="1" hangingPunct="1">
              <a:lnSpc>
                <a:spcPct val="80000"/>
              </a:lnSpc>
              <a:buFont typeface="Wingdings" pitchFamily="2" charset="2"/>
              <a:buNone/>
            </a:pPr>
            <a:r>
              <a:rPr lang="en-US" altLang="en-US" sz="2600" smtClean="0"/>
              <a:t>       2. Assign each of the remaining (N-k) training 	sample to 	the 	cluster with the nearest 	centroid. After each  assignment, recompute 	the centroid of the gaining  cluster. </a:t>
            </a:r>
          </a:p>
          <a:p>
            <a:pPr eaLnBrk="1" hangingPunct="1">
              <a:lnSpc>
                <a:spcPct val="80000"/>
              </a:lnSpc>
              <a:buFont typeface="Wingdings" pitchFamily="2" charset="2"/>
              <a:buNone/>
            </a:pPr>
            <a:endParaRPr lang="en-US" altLang="en-US" sz="2600" smtClean="0"/>
          </a:p>
        </p:txBody>
      </p:sp>
    </p:spTree>
    <p:extLst>
      <p:ext uri="{BB962C8B-B14F-4D97-AF65-F5344CB8AC3E}">
        <p14:creationId xmlns:p14="http://schemas.microsoft.com/office/powerpoint/2010/main" val="3420178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endParaRPr lang="en-US" altLang="en-US" smtClean="0"/>
          </a:p>
        </p:txBody>
      </p:sp>
      <p:sp>
        <p:nvSpPr>
          <p:cNvPr id="14339" name="Rectangle 3"/>
          <p:cNvSpPr>
            <a:spLocks noGrp="1" noChangeArrowheads="1"/>
          </p:cNvSpPr>
          <p:nvPr>
            <p:ph type="body" idx="1"/>
          </p:nvPr>
        </p:nvSpPr>
        <p:spPr>
          <a:xfrm>
            <a:off x="457200" y="1295400"/>
            <a:ext cx="8686800" cy="4835525"/>
          </a:xfrm>
        </p:spPr>
        <p:txBody>
          <a:bodyPr/>
          <a:lstStyle/>
          <a:p>
            <a:pPr eaLnBrk="1" hangingPunct="1"/>
            <a:r>
              <a:rPr lang="en-US" altLang="en-US" sz="2600" b="1" u="sng" smtClean="0"/>
              <a:t>Step 3:</a:t>
            </a:r>
            <a:r>
              <a:rPr lang="en-US" altLang="en-US" sz="2600" smtClean="0"/>
              <a:t> Take each sample in sequence and 		        	       compute its </a:t>
            </a:r>
            <a:r>
              <a:rPr lang="en-US" altLang="en-US" sz="2600" smtClean="0">
                <a:hlinkClick r:id="rId2"/>
              </a:rPr>
              <a:t>distance</a:t>
            </a:r>
            <a:r>
              <a:rPr lang="en-US" altLang="en-US" sz="2600" smtClean="0"/>
              <a:t> from the centroid of   	        	       each of the clusters. If a sample is not 	              	       currently in the cluster with the closest 	        	 	       centroid, switch this sample to that cluster 	        	       and update the centroid of the cluster 		        	       gaining the new sample and the cluster 	        	       losing the sample. </a:t>
            </a:r>
          </a:p>
          <a:p>
            <a:pPr eaLnBrk="1" hangingPunct="1"/>
            <a:r>
              <a:rPr lang="en-US" altLang="en-US" sz="2600" b="1" u="sng" smtClean="0"/>
              <a:t>Step 4 .</a:t>
            </a:r>
            <a:r>
              <a:rPr lang="en-US" altLang="en-US" sz="2600" smtClean="0"/>
              <a:t> Repeat step 3 until convergence is 	  	        	        achieved, that is until a pass through the 	        	        training sample causes no new assignments. </a:t>
            </a:r>
          </a:p>
          <a:p>
            <a:pPr eaLnBrk="1" hangingPunct="1"/>
            <a:endParaRPr lang="en-US" altLang="en-US" sz="2600" smtClean="0"/>
          </a:p>
          <a:p>
            <a:pPr eaLnBrk="1" hangingPunct="1">
              <a:buFont typeface="Wingdings" pitchFamily="2" charset="2"/>
              <a:buNone/>
            </a:pPr>
            <a:endParaRPr lang="en-US" altLang="en-US" sz="2600" smtClean="0"/>
          </a:p>
        </p:txBody>
      </p:sp>
    </p:spTree>
    <p:extLst>
      <p:ext uri="{BB962C8B-B14F-4D97-AF65-F5344CB8AC3E}">
        <p14:creationId xmlns:p14="http://schemas.microsoft.com/office/powerpoint/2010/main" val="9747403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22238"/>
            <a:ext cx="8686800" cy="1477962"/>
          </a:xfrm>
        </p:spPr>
        <p:txBody>
          <a:bodyPr/>
          <a:lstStyle/>
          <a:p>
            <a:pPr eaLnBrk="1" hangingPunct="1"/>
            <a:r>
              <a:rPr lang="en-US" altLang="en-US" sz="3500" u="sng" smtClean="0"/>
              <a:t/>
            </a:r>
            <a:br>
              <a:rPr lang="en-US" altLang="en-US" sz="3500" u="sng" smtClean="0"/>
            </a:br>
            <a:r>
              <a:rPr lang="en-US" altLang="en-US" sz="3500" u="sng" smtClean="0"/>
              <a:t>A Simple example showing the implementation of k-means algorithm </a:t>
            </a:r>
            <a:r>
              <a:rPr lang="en-US" altLang="en-US" sz="3500" smtClean="0"/>
              <a:t/>
            </a:r>
            <a:br>
              <a:rPr lang="en-US" altLang="en-US" sz="3500" smtClean="0"/>
            </a:br>
            <a:r>
              <a:rPr lang="en-US" altLang="en-US" sz="3500" smtClean="0"/>
              <a:t>(using K=2)</a:t>
            </a:r>
          </a:p>
        </p:txBody>
      </p:sp>
      <p:sp>
        <p:nvSpPr>
          <p:cNvPr id="15363" name="Rectangle 4"/>
          <p:cNvSpPr>
            <a:spLocks noGrp="1" noChangeArrowheads="1"/>
          </p:cNvSpPr>
          <p:nvPr>
            <p:ph idx="1"/>
          </p:nvPr>
        </p:nvSpPr>
        <p:spPr/>
        <p:txBody>
          <a:bodyPr/>
          <a:lstStyle/>
          <a:p>
            <a:pPr eaLnBrk="1" hangingPunct="1"/>
            <a:endParaRPr lang="en-US" altLang="en-US" smtClean="0"/>
          </a:p>
        </p:txBody>
      </p:sp>
      <p:sp>
        <p:nvSpPr>
          <p:cNvPr id="1536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SG" altLang="en-US" smtClean="0">
              <a:solidFill>
                <a:srgbClr val="000000"/>
              </a:solidFill>
            </a:endParaRPr>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3050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0" y="168275"/>
            <a:ext cx="80772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sz="2400" b="1" u="sng" smtClean="0">
                <a:solidFill>
                  <a:srgbClr val="000000"/>
                </a:solidFill>
              </a:rPr>
              <a:t>Step 1</a:t>
            </a:r>
            <a:r>
              <a:rPr lang="en-US" altLang="en-US" sz="2400" u="sng" smtClean="0">
                <a:solidFill>
                  <a:srgbClr val="000000"/>
                </a:solidFill>
              </a:rPr>
              <a:t>:</a:t>
            </a:r>
            <a:endParaRPr lang="en-US" altLang="en-US" sz="2400" smtClean="0">
              <a:solidFill>
                <a:srgbClr val="000000"/>
              </a:solidFill>
            </a:endParaRPr>
          </a:p>
          <a:p>
            <a:pPr eaLnBrk="1" fontAlgn="base" hangingPunct="1">
              <a:spcBef>
                <a:spcPct val="0"/>
              </a:spcBef>
              <a:spcAft>
                <a:spcPct val="0"/>
              </a:spcAft>
            </a:pPr>
            <a:r>
              <a:rPr lang="en-US" altLang="en-US" sz="2400" u="sng" smtClean="0">
                <a:solidFill>
                  <a:srgbClr val="000000"/>
                </a:solidFill>
              </a:rPr>
              <a:t>Initialization</a:t>
            </a:r>
            <a:r>
              <a:rPr lang="en-US" altLang="en-US" sz="2400" smtClean="0">
                <a:solidFill>
                  <a:srgbClr val="000000"/>
                </a:solidFill>
              </a:rPr>
              <a:t>: Randomly we choose following two centroids (k=2) for two clusters.</a:t>
            </a:r>
          </a:p>
          <a:p>
            <a:pPr eaLnBrk="1" fontAlgn="base" hangingPunct="1">
              <a:spcBef>
                <a:spcPct val="0"/>
              </a:spcBef>
              <a:spcAft>
                <a:spcPct val="0"/>
              </a:spcAft>
            </a:pPr>
            <a:r>
              <a:rPr lang="en-US" altLang="en-US" sz="2400" smtClean="0">
                <a:solidFill>
                  <a:srgbClr val="000000"/>
                </a:solidFill>
              </a:rPr>
              <a:t>In this case the 2 centroid are: m1=(1.0,1.0) and m2=(5.0,7.0).</a:t>
            </a:r>
          </a:p>
        </p:txBody>
      </p:sp>
      <p:pic>
        <p:nvPicPr>
          <p:cNvPr id="1638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33600"/>
            <a:ext cx="5715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5181600"/>
            <a:ext cx="5867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344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
          <p:cNvSpPr>
            <a:spLocks noGrp="1" noChangeArrowheads="1"/>
          </p:cNvSpPr>
          <p:nvPr>
            <p:ph type="body" sz="half" idx="1"/>
          </p:nvPr>
        </p:nvSpPr>
        <p:spPr>
          <a:xfrm>
            <a:off x="0" y="0"/>
            <a:ext cx="4800600" cy="6130925"/>
          </a:xfrm>
        </p:spPr>
        <p:txBody>
          <a:bodyPr/>
          <a:lstStyle/>
          <a:p>
            <a:pPr eaLnBrk="1" hangingPunct="1">
              <a:buFont typeface="Wingdings" pitchFamily="2" charset="2"/>
              <a:buNone/>
            </a:pPr>
            <a:endParaRPr lang="en-US" altLang="en-US" sz="2600" smtClean="0"/>
          </a:p>
          <a:p>
            <a:pPr eaLnBrk="1" hangingPunct="1">
              <a:buFont typeface="Wingdings" pitchFamily="2" charset="2"/>
              <a:buNone/>
            </a:pPr>
            <a:r>
              <a:rPr lang="en-US" altLang="en-US" sz="2600" b="1" u="sng" smtClean="0"/>
              <a:t>Step 2:</a:t>
            </a:r>
          </a:p>
          <a:p>
            <a:pPr eaLnBrk="1" hangingPunct="1"/>
            <a:r>
              <a:rPr lang="en-US" altLang="en-US" sz="2600" smtClean="0"/>
              <a:t>Thus, we obtain two clusters containing:</a:t>
            </a:r>
          </a:p>
          <a:p>
            <a:pPr eaLnBrk="1" hangingPunct="1">
              <a:buFont typeface="Wingdings" pitchFamily="2" charset="2"/>
              <a:buNone/>
            </a:pPr>
            <a:r>
              <a:rPr lang="en-US" altLang="en-US" sz="2600" smtClean="0"/>
              <a:t>	{1,2,3} and {4,5,6,7}.</a:t>
            </a:r>
          </a:p>
          <a:p>
            <a:pPr eaLnBrk="1" hangingPunct="1"/>
            <a:r>
              <a:rPr lang="en-US" altLang="en-US" sz="2600" smtClean="0"/>
              <a:t>Their new centroids are:</a:t>
            </a:r>
          </a:p>
          <a:p>
            <a:pPr eaLnBrk="1" hangingPunct="1">
              <a:buFont typeface="Wingdings" pitchFamily="2" charset="2"/>
              <a:buNone/>
            </a:pPr>
            <a:r>
              <a:rPr lang="en-US" altLang="en-US" sz="2600" smtClean="0"/>
              <a:t>                                                         </a:t>
            </a:r>
          </a:p>
        </p:txBody>
      </p:sp>
      <p:pic>
        <p:nvPicPr>
          <p:cNvPr id="17411" name="Picture 11"/>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876800" y="0"/>
            <a:ext cx="4267200" cy="4495800"/>
          </a:xfrm>
          <a:noFill/>
        </p:spPr>
      </p:pic>
      <p:pic>
        <p:nvPicPr>
          <p:cNvPr id="17412" name="Picture 12"/>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800600" y="4800600"/>
            <a:ext cx="4343400" cy="1295400"/>
          </a:xfrm>
          <a:noFill/>
        </p:spPr>
      </p:pic>
      <p:pic>
        <p:nvPicPr>
          <p:cNvPr id="17413"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0400"/>
            <a:ext cx="5029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62400"/>
            <a:ext cx="5029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4724400"/>
            <a:ext cx="13716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03223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body" sz="half" idx="1"/>
          </p:nvPr>
        </p:nvSpPr>
        <p:spPr>
          <a:xfrm>
            <a:off x="0" y="152400"/>
            <a:ext cx="4495800" cy="5978525"/>
          </a:xfrm>
        </p:spPr>
        <p:txBody>
          <a:bodyPr/>
          <a:lstStyle/>
          <a:p>
            <a:pPr eaLnBrk="1" hangingPunct="1">
              <a:lnSpc>
                <a:spcPct val="90000"/>
              </a:lnSpc>
              <a:buFont typeface="Wingdings" pitchFamily="2" charset="2"/>
              <a:buNone/>
            </a:pPr>
            <a:endParaRPr lang="en-US" altLang="en-US" sz="2600" b="1" u="sng" smtClean="0"/>
          </a:p>
          <a:p>
            <a:pPr eaLnBrk="1" hangingPunct="1">
              <a:lnSpc>
                <a:spcPct val="90000"/>
              </a:lnSpc>
              <a:buFont typeface="Wingdings" pitchFamily="2" charset="2"/>
              <a:buNone/>
            </a:pPr>
            <a:r>
              <a:rPr lang="en-US" altLang="en-US" sz="2600" b="1" u="sng" smtClean="0"/>
              <a:t>Step 3:</a:t>
            </a:r>
          </a:p>
          <a:p>
            <a:pPr eaLnBrk="1" hangingPunct="1">
              <a:lnSpc>
                <a:spcPct val="90000"/>
              </a:lnSpc>
            </a:pPr>
            <a:r>
              <a:rPr lang="en-US" altLang="en-US" sz="2600" smtClean="0"/>
              <a:t>Now using these centroids we compute the Euclidean distance of each object, as shown in table.</a:t>
            </a:r>
          </a:p>
          <a:p>
            <a:pPr eaLnBrk="1" hangingPunct="1">
              <a:lnSpc>
                <a:spcPct val="90000"/>
              </a:lnSpc>
            </a:pPr>
            <a:endParaRPr lang="en-US" altLang="en-US" sz="2600" smtClean="0"/>
          </a:p>
          <a:p>
            <a:pPr eaLnBrk="1" hangingPunct="1">
              <a:lnSpc>
                <a:spcPct val="90000"/>
              </a:lnSpc>
            </a:pPr>
            <a:r>
              <a:rPr lang="en-US" altLang="en-US" sz="2600" smtClean="0"/>
              <a:t>Therefore, the new clusters are:</a:t>
            </a:r>
          </a:p>
          <a:p>
            <a:pPr eaLnBrk="1" hangingPunct="1">
              <a:lnSpc>
                <a:spcPct val="90000"/>
              </a:lnSpc>
              <a:buFont typeface="Wingdings" pitchFamily="2" charset="2"/>
              <a:buNone/>
            </a:pPr>
            <a:r>
              <a:rPr lang="en-US" altLang="en-US" sz="2600" smtClean="0"/>
              <a:t>	{1,2} and {</a:t>
            </a:r>
            <a:r>
              <a:rPr lang="en-US" altLang="en-US" sz="2600" b="1" smtClean="0"/>
              <a:t>3</a:t>
            </a:r>
            <a:r>
              <a:rPr lang="en-US" altLang="en-US" sz="2600" smtClean="0"/>
              <a:t>,4,5,6,7} </a:t>
            </a:r>
          </a:p>
          <a:p>
            <a:pPr eaLnBrk="1" hangingPunct="1">
              <a:lnSpc>
                <a:spcPct val="90000"/>
              </a:lnSpc>
            </a:pPr>
            <a:endParaRPr lang="en-US" altLang="en-US" sz="2600" smtClean="0"/>
          </a:p>
          <a:p>
            <a:pPr eaLnBrk="1" hangingPunct="1">
              <a:lnSpc>
                <a:spcPct val="90000"/>
              </a:lnSpc>
            </a:pPr>
            <a:r>
              <a:rPr lang="en-US" altLang="en-US" sz="2600" smtClean="0"/>
              <a:t>Next centroids are: m1=(1.25,1.5) and m2 = (3.9,5.1)</a:t>
            </a:r>
          </a:p>
        </p:txBody>
      </p:sp>
      <p:graphicFrame>
        <p:nvGraphicFramePr>
          <p:cNvPr id="1026" name="Object 6"/>
          <p:cNvGraphicFramePr>
            <a:graphicFrameLocks noGrp="1" noChangeAspect="1"/>
          </p:cNvGraphicFramePr>
          <p:nvPr>
            <p:ph sz="half" idx="2"/>
          </p:nvPr>
        </p:nvGraphicFramePr>
        <p:xfrm>
          <a:off x="4648200" y="1719263"/>
          <a:ext cx="4038600" cy="4410075"/>
        </p:xfrm>
        <a:graphic>
          <a:graphicData uri="http://schemas.openxmlformats.org/presentationml/2006/ole">
            <mc:AlternateContent xmlns:mc="http://schemas.openxmlformats.org/markup-compatibility/2006">
              <mc:Choice xmlns:v="urn:schemas-microsoft-com:vml" Requires="v">
                <p:oleObj spid="_x0000_s5140" name="Chart" r:id="rId3" imgW="4038798" imgH="4410130" progId="MSGraph.Chart.8">
                  <p:embed followColorScheme="full"/>
                </p:oleObj>
              </mc:Choice>
              <mc:Fallback>
                <p:oleObj name="Chart" r:id="rId3" imgW="4038798" imgH="4410130" progId="MSGraph.Chart.8">
                  <p:embed followColorScheme="full"/>
                  <p:pic>
                    <p:nvPicPr>
                      <p:cNvPr id="0" name=""/>
                      <p:cNvPicPr>
                        <a:picLocks noChangeAspect="1" noChangeArrowheads="1"/>
                      </p:cNvPicPr>
                      <p:nvPr/>
                    </p:nvPicPr>
                    <p:blipFill>
                      <a:blip r:embed="rId4"/>
                      <a:srcRect/>
                      <a:stretch>
                        <a:fillRect/>
                      </a:stretch>
                    </p:blipFill>
                    <p:spPr bwMode="auto">
                      <a:xfrm>
                        <a:off x="4648200" y="1719263"/>
                        <a:ext cx="4038600" cy="4410075"/>
                      </a:xfrm>
                      <a:prstGeom prst="rect">
                        <a:avLst/>
                      </a:prstGeom>
                    </p:spPr>
                  </p:pic>
                </p:oleObj>
              </mc:Fallback>
            </mc:AlternateContent>
          </a:graphicData>
        </a:graphic>
      </p:graphicFrame>
      <p:pic>
        <p:nvPicPr>
          <p:cNvPr id="1028" name="Picture 7"/>
          <p:cNvPicPr>
            <a:picLocks noChangeAspect="1" noChangeArrowheads="1"/>
          </p:cNvPicPr>
          <p:nvPr/>
        </p:nvPicPr>
        <p:blipFill>
          <a:blip r:embed="rId5">
            <a:extLst>
              <a:ext uri="{28A0092B-C50C-407E-A947-70E740481C1C}">
                <a14:useLocalDpi xmlns:a14="http://schemas.microsoft.com/office/drawing/2010/main" val="0"/>
              </a:ext>
            </a:extLst>
          </a:blip>
          <a:srcRect t="6557"/>
          <a:stretch>
            <a:fillRect/>
          </a:stretch>
        </p:blipFill>
        <p:spPr bwMode="auto">
          <a:xfrm>
            <a:off x="4876800" y="1676400"/>
            <a:ext cx="4038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243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body" sz="half" idx="1"/>
          </p:nvPr>
        </p:nvSpPr>
        <p:spPr>
          <a:xfrm>
            <a:off x="304800" y="304800"/>
            <a:ext cx="4495800" cy="5859463"/>
          </a:xfrm>
        </p:spPr>
        <p:txBody>
          <a:bodyPr/>
          <a:lstStyle/>
          <a:p>
            <a:pPr eaLnBrk="1" hangingPunct="1"/>
            <a:r>
              <a:rPr lang="en-US" altLang="en-US" sz="2600" u="sng" smtClean="0"/>
              <a:t>Step 4 </a:t>
            </a:r>
            <a:r>
              <a:rPr lang="en-US" altLang="en-US" sz="2600" smtClean="0"/>
              <a:t>:</a:t>
            </a:r>
          </a:p>
          <a:p>
            <a:pPr eaLnBrk="1" hangingPunct="1">
              <a:buFont typeface="Wingdings" pitchFamily="2" charset="2"/>
              <a:buNone/>
            </a:pPr>
            <a:r>
              <a:rPr lang="en-US" altLang="en-US" sz="2600" smtClean="0"/>
              <a:t>	The clusters obtained are:</a:t>
            </a:r>
          </a:p>
          <a:p>
            <a:pPr eaLnBrk="1" hangingPunct="1">
              <a:buFont typeface="Wingdings" pitchFamily="2" charset="2"/>
              <a:buNone/>
            </a:pPr>
            <a:r>
              <a:rPr lang="en-US" altLang="en-US" sz="2600" smtClean="0"/>
              <a:t>	{1,2} and {3,4,5,6,7}</a:t>
            </a:r>
          </a:p>
          <a:p>
            <a:pPr eaLnBrk="1" hangingPunct="1">
              <a:buFont typeface="Wingdings" pitchFamily="2" charset="2"/>
              <a:buNone/>
            </a:pPr>
            <a:endParaRPr lang="en-US" altLang="en-US" sz="2600" smtClean="0"/>
          </a:p>
          <a:p>
            <a:pPr eaLnBrk="1" hangingPunct="1"/>
            <a:r>
              <a:rPr lang="en-US" altLang="en-US" sz="2600" smtClean="0"/>
              <a:t>Therefore, there is no change in the cluster. </a:t>
            </a:r>
          </a:p>
          <a:p>
            <a:pPr eaLnBrk="1" hangingPunct="1"/>
            <a:r>
              <a:rPr lang="en-US" altLang="en-US" sz="2600" smtClean="0"/>
              <a:t>Thus, the algorithm comes to a halt here and final result consist of 2 clusters {1,2} and {3,4,5,6,7}. </a:t>
            </a:r>
          </a:p>
        </p:txBody>
      </p:sp>
      <p:pic>
        <p:nvPicPr>
          <p:cNvPr id="18435" name="Picture 7"/>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5357" t="4225" r="3572" b="8450"/>
          <a:stretch>
            <a:fillRect/>
          </a:stretch>
        </p:blipFill>
        <p:spPr>
          <a:xfrm>
            <a:off x="5105400" y="1752600"/>
            <a:ext cx="3886200" cy="4724400"/>
          </a:xfrm>
          <a:noFill/>
        </p:spPr>
      </p:pic>
    </p:spTree>
    <p:extLst>
      <p:ext uri="{BB962C8B-B14F-4D97-AF65-F5344CB8AC3E}">
        <p14:creationId xmlns:p14="http://schemas.microsoft.com/office/powerpoint/2010/main" val="34840707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lstStyle/>
          <a:p>
            <a:pPr eaLnBrk="1" hangingPunct="1"/>
            <a:r>
              <a:rPr lang="en-US" altLang="en-US" u="sng" smtClean="0"/>
              <a:t>PLOT</a:t>
            </a:r>
          </a:p>
        </p:txBody>
      </p:sp>
      <p:pic>
        <p:nvPicPr>
          <p:cNvPr id="19459" name="Picture 6"/>
          <p:cNvPicPr>
            <a:picLocks noChangeAspect="1" noChangeArrowheads="1"/>
          </p:cNvPicPr>
          <p:nvPr/>
        </p:nvPicPr>
        <p:blipFill>
          <a:blip r:embed="rId2">
            <a:extLst>
              <a:ext uri="{28A0092B-C50C-407E-A947-70E740481C1C}">
                <a14:useLocalDpi xmlns:a14="http://schemas.microsoft.com/office/drawing/2010/main" val="0"/>
              </a:ext>
            </a:extLst>
          </a:blip>
          <a:srcRect l="4672" t="1755" r="20561" b="5263"/>
          <a:stretch>
            <a:fillRect/>
          </a:stretch>
        </p:blipFill>
        <p:spPr bwMode="auto">
          <a:xfrm>
            <a:off x="1752600" y="1828800"/>
            <a:ext cx="6096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478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mtClean="0"/>
              <a:t>(with K=3)</a:t>
            </a:r>
            <a:br>
              <a:rPr lang="en-US" altLang="en-US" smtClean="0"/>
            </a:br>
            <a:endParaRPr lang="en-US" altLang="en-US" smtClean="0"/>
          </a:p>
        </p:txBody>
      </p:sp>
      <p:pic>
        <p:nvPicPr>
          <p:cNvPr id="20483" name="Picture 6"/>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5084" t="6061" r="1695" b="3030"/>
          <a:stretch>
            <a:fillRect/>
          </a:stretch>
        </p:blipFill>
        <p:spPr>
          <a:xfrm>
            <a:off x="228600" y="1447800"/>
            <a:ext cx="4191000" cy="4572000"/>
          </a:xfrm>
          <a:noFill/>
        </p:spPr>
      </p:pic>
      <p:pic>
        <p:nvPicPr>
          <p:cNvPr id="20484"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1785" t="5455" r="1785" b="3636"/>
          <a:stretch>
            <a:fillRect/>
          </a:stretch>
        </p:blipFill>
        <p:spPr>
          <a:xfrm>
            <a:off x="4572000" y="1752600"/>
            <a:ext cx="4114800" cy="3810000"/>
          </a:xfrm>
          <a:noFill/>
        </p:spPr>
      </p:pic>
      <p:sp>
        <p:nvSpPr>
          <p:cNvPr id="20485" name="Text Box 8"/>
          <p:cNvSpPr txBox="1">
            <a:spLocks noChangeArrowheads="1"/>
          </p:cNvSpPr>
          <p:nvPr/>
        </p:nvSpPr>
        <p:spPr bwMode="auto">
          <a:xfrm>
            <a:off x="457200" y="60198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pPr>
            <a:r>
              <a:rPr lang="en-US" altLang="en-US" smtClean="0">
                <a:solidFill>
                  <a:srgbClr val="000000"/>
                </a:solidFill>
              </a:rPr>
              <a:t>               </a:t>
            </a:r>
            <a:r>
              <a:rPr lang="en-US" altLang="en-US" sz="2400" b="1" u="sng" smtClean="0">
                <a:solidFill>
                  <a:srgbClr val="000000"/>
                </a:solidFill>
              </a:rPr>
              <a:t>Step 1</a:t>
            </a:r>
          </a:p>
        </p:txBody>
      </p:sp>
      <p:sp>
        <p:nvSpPr>
          <p:cNvPr id="20486" name="Text Box 9"/>
          <p:cNvSpPr txBox="1">
            <a:spLocks noChangeArrowheads="1"/>
          </p:cNvSpPr>
          <p:nvPr/>
        </p:nvSpPr>
        <p:spPr bwMode="auto">
          <a:xfrm>
            <a:off x="5562600" y="594360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50000"/>
              </a:spcBef>
              <a:spcAft>
                <a:spcPct val="0"/>
              </a:spcAft>
            </a:pPr>
            <a:r>
              <a:rPr lang="en-US" altLang="en-US" smtClean="0">
                <a:solidFill>
                  <a:srgbClr val="000000"/>
                </a:solidFill>
              </a:rPr>
              <a:t>         </a:t>
            </a:r>
            <a:r>
              <a:rPr lang="en-US" altLang="en-US" sz="2400" b="1" u="sng" smtClean="0">
                <a:solidFill>
                  <a:srgbClr val="000000"/>
                </a:solidFill>
              </a:rPr>
              <a:t>Step 2</a:t>
            </a:r>
          </a:p>
        </p:txBody>
      </p:sp>
    </p:spTree>
    <p:extLst>
      <p:ext uri="{BB962C8B-B14F-4D97-AF65-F5344CB8AC3E}">
        <p14:creationId xmlns:p14="http://schemas.microsoft.com/office/powerpoint/2010/main" val="42653164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algn="ctr" eaLnBrk="1" hangingPunct="1"/>
            <a:r>
              <a:rPr lang="en-US" altLang="en-US" sz="7200" smtClean="0">
                <a:latin typeface="Times New Roman" pitchFamily="18" charset="0"/>
              </a:rPr>
              <a:t>K-MEANS CLUSTERING</a:t>
            </a:r>
          </a:p>
        </p:txBody>
      </p:sp>
    </p:spTree>
    <p:extLst>
      <p:ext uri="{BB962C8B-B14F-4D97-AF65-F5344CB8AC3E}">
        <p14:creationId xmlns:p14="http://schemas.microsoft.com/office/powerpoint/2010/main" val="9616344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pPr eaLnBrk="1" hangingPunct="1"/>
            <a:r>
              <a:rPr lang="en-US" altLang="en-US" u="sng" smtClean="0"/>
              <a:t>PLOT</a:t>
            </a:r>
          </a:p>
        </p:txBody>
      </p:sp>
      <p:pic>
        <p:nvPicPr>
          <p:cNvPr id="21507"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878" t="5661" r="3659" b="3773"/>
          <a:stretch>
            <a:fillRect/>
          </a:stretch>
        </p:blipFill>
        <p:spPr>
          <a:xfrm>
            <a:off x="1828800" y="2286000"/>
            <a:ext cx="5715000" cy="3657600"/>
          </a:xfrm>
          <a:noFill/>
        </p:spPr>
      </p:pic>
    </p:spTree>
    <p:extLst>
      <p:ext uri="{BB962C8B-B14F-4D97-AF65-F5344CB8AC3E}">
        <p14:creationId xmlns:p14="http://schemas.microsoft.com/office/powerpoint/2010/main" val="3211199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0" y="122238"/>
            <a:ext cx="7543800" cy="1295400"/>
          </a:xfrm>
        </p:spPr>
        <p:txBody>
          <a:bodyPr/>
          <a:lstStyle/>
          <a:p>
            <a:pPr eaLnBrk="1" hangingPunct="1"/>
            <a:r>
              <a:rPr lang="en-US" altLang="en-US" u="sng" smtClean="0"/>
              <a:t>Real-Life Numerical Example of K-Means Clustering</a:t>
            </a:r>
          </a:p>
        </p:txBody>
      </p:sp>
      <p:sp>
        <p:nvSpPr>
          <p:cNvPr id="22531" name="Rectangle 4"/>
          <p:cNvSpPr>
            <a:spLocks noChangeArrowheads="1"/>
          </p:cNvSpPr>
          <p:nvPr/>
        </p:nvSpPr>
        <p:spPr bwMode="auto">
          <a:xfrm>
            <a:off x="304800" y="1752600"/>
            <a:ext cx="78486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sz="2400" smtClean="0">
                <a:solidFill>
                  <a:srgbClr val="000000"/>
                </a:solidFill>
              </a:rPr>
              <a:t>We have 4 medicines as our training data points object and each medicine has 2 attributes. Each attribute represents coordinate of the object. We have to determine which medicines belong to cluster 1 and which medicines belong to the other cluster. </a:t>
            </a:r>
          </a:p>
          <a:p>
            <a:pPr fontAlgn="base">
              <a:spcBef>
                <a:spcPct val="0"/>
              </a:spcBef>
              <a:spcAft>
                <a:spcPct val="0"/>
              </a:spcAft>
            </a:pPr>
            <a:endParaRPr lang="en-US" altLang="en-US" sz="2400" smtClean="0">
              <a:solidFill>
                <a:srgbClr val="000000"/>
              </a:solidFill>
            </a:endParaRPr>
          </a:p>
        </p:txBody>
      </p:sp>
      <p:graphicFrame>
        <p:nvGraphicFramePr>
          <p:cNvPr id="72822" name="Group 118"/>
          <p:cNvGraphicFramePr>
            <a:graphicFrameLocks noGrp="1"/>
          </p:cNvGraphicFramePr>
          <p:nvPr/>
        </p:nvGraphicFramePr>
        <p:xfrm>
          <a:off x="1295400" y="3733800"/>
          <a:ext cx="5867400" cy="2535237"/>
        </p:xfrm>
        <a:graphic>
          <a:graphicData uri="http://schemas.openxmlformats.org/drawingml/2006/table">
            <a:tbl>
              <a:tblPr/>
              <a:tblGrid>
                <a:gridCol w="1792288"/>
                <a:gridCol w="2081212"/>
                <a:gridCol w="1993900"/>
              </a:tblGrid>
              <a:tr h="57919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Object</a:t>
                      </a:r>
                      <a:endParaRPr kumimoji="0" lang="en-US" sz="1600" b="1" i="0" u="none" strike="noStrike" cap="none" normalizeH="0" baseline="0" smtClean="0">
                        <a:ln>
                          <a:noFill/>
                        </a:ln>
                        <a:solidFill>
                          <a:schemeClr val="tx1"/>
                        </a:solidFill>
                        <a:effectLst/>
                        <a:latin typeface="Arial" charset="0"/>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Attribute1 (X): weight index</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Attribute 2 (Y): pH</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870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Medicine A</a:t>
                      </a:r>
                      <a:endParaRPr kumimoji="0" lang="en-US" sz="1600" b="1" i="0" u="none" strike="noStrike" cap="none" normalizeH="0" baseline="0" smtClean="0">
                        <a:ln>
                          <a:noFill/>
                        </a:ln>
                        <a:solidFill>
                          <a:schemeClr val="tx1"/>
                        </a:solidFill>
                        <a:effectLst/>
                        <a:latin typeface="Arial" charset="0"/>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89011">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Medicine B</a:t>
                      </a:r>
                      <a:endParaRPr kumimoji="0" lang="en-US" sz="1600" b="1" i="0" u="none" strike="noStrike" cap="none" normalizeH="0" baseline="0" smtClean="0">
                        <a:ln>
                          <a:noFill/>
                        </a:ln>
                        <a:solidFill>
                          <a:schemeClr val="tx1"/>
                        </a:solidFill>
                        <a:effectLst/>
                        <a:latin typeface="Arial" charset="0"/>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2</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1</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71547">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Medicine C</a:t>
                      </a:r>
                      <a:endParaRPr kumimoji="0" lang="en-US" sz="1600" b="1" i="0" u="none" strike="noStrike" cap="none" normalizeH="0" baseline="0" smtClean="0">
                        <a:ln>
                          <a:noFill/>
                        </a:ln>
                        <a:solidFill>
                          <a:schemeClr val="tx1"/>
                        </a:solidFill>
                        <a:effectLst/>
                        <a:latin typeface="Arial" charset="0"/>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4</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3</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6678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Medicine D</a:t>
                      </a:r>
                      <a:endParaRPr kumimoji="0" lang="en-US" sz="1600" b="1" i="0" u="none" strike="noStrike" cap="none" normalizeH="0" baseline="0" smtClean="0">
                        <a:ln>
                          <a:noFill/>
                        </a:ln>
                        <a:solidFill>
                          <a:schemeClr val="tx1"/>
                        </a:solidFill>
                        <a:effectLst/>
                        <a:latin typeface="Arial" charset="0"/>
                      </a:endParaRPr>
                    </a:p>
                  </a:txBody>
                  <a:tcPr marT="45726" marB="4572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5</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Times New Roman" pitchFamily="18" charset="0"/>
                          <a:cs typeface="Times New Roman" pitchFamily="18" charset="0"/>
                        </a:rPr>
                        <a:t>4</a:t>
                      </a:r>
                      <a:endParaRPr kumimoji="0" lang="en-US" sz="1600" b="1" i="0" u="none" strike="noStrike" cap="none" normalizeH="0" baseline="0" smtClean="0">
                        <a:ln>
                          <a:noFill/>
                        </a:ln>
                        <a:solidFill>
                          <a:schemeClr val="tx1"/>
                        </a:solidFill>
                        <a:effectLst/>
                        <a:latin typeface="Arial" charset="0"/>
                      </a:endParaRPr>
                    </a:p>
                  </a:txBody>
                  <a:tcPr marT="45726" marB="45726"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452413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5"/>
          <p:cNvSpPr>
            <a:spLocks noGrp="1" noChangeArrowheads="1"/>
          </p:cNvSpPr>
          <p:nvPr>
            <p:ph type="body" sz="half" idx="1"/>
          </p:nvPr>
        </p:nvSpPr>
        <p:spPr>
          <a:xfrm>
            <a:off x="457200" y="838200"/>
            <a:ext cx="4038600" cy="5791200"/>
          </a:xfrm>
        </p:spPr>
        <p:txBody>
          <a:bodyPr/>
          <a:lstStyle/>
          <a:p>
            <a:pPr eaLnBrk="1" hangingPunct="1">
              <a:buFont typeface="Wingdings" pitchFamily="2" charset="2"/>
              <a:buNone/>
            </a:pPr>
            <a:r>
              <a:rPr lang="en-US" altLang="en-US" sz="2600" u="sng" smtClean="0"/>
              <a:t>Step 1:</a:t>
            </a:r>
          </a:p>
          <a:p>
            <a:pPr eaLnBrk="1" hangingPunct="1"/>
            <a:r>
              <a:rPr lang="en-US" altLang="en-US" sz="2600" smtClean="0"/>
              <a:t> </a:t>
            </a:r>
            <a:r>
              <a:rPr lang="en-US" altLang="en-US" sz="2600" b="1" u="sng" smtClean="0"/>
              <a:t>Initial value of centroids</a:t>
            </a:r>
            <a:r>
              <a:rPr lang="en-US" altLang="en-US" sz="2600" i="1" smtClean="0"/>
              <a:t> </a:t>
            </a:r>
            <a:r>
              <a:rPr lang="en-US" altLang="en-US" sz="2600" smtClean="0"/>
              <a:t>: Suppose we use medicine A and medicine B as the first centroids. </a:t>
            </a:r>
          </a:p>
          <a:p>
            <a:pPr eaLnBrk="1" hangingPunct="1"/>
            <a:r>
              <a:rPr lang="en-US" altLang="en-US" sz="2600" smtClean="0"/>
              <a:t>Let and c</a:t>
            </a:r>
            <a:r>
              <a:rPr lang="en-US" altLang="en-US" sz="2600" baseline="-25000" smtClean="0"/>
              <a:t>1</a:t>
            </a:r>
            <a:r>
              <a:rPr lang="en-US" altLang="en-US" sz="2600" smtClean="0"/>
              <a:t> and c</a:t>
            </a:r>
            <a:r>
              <a:rPr lang="en-US" altLang="en-US" sz="2600" baseline="-25000" smtClean="0"/>
              <a:t>2 </a:t>
            </a:r>
            <a:r>
              <a:rPr lang="en-US" altLang="en-US" sz="2600" smtClean="0"/>
              <a:t>denote the coordinate of the centroids, then c</a:t>
            </a:r>
            <a:r>
              <a:rPr lang="en-US" altLang="en-US" sz="2600" baseline="-25000" smtClean="0"/>
              <a:t>1</a:t>
            </a:r>
            <a:r>
              <a:rPr lang="en-US" altLang="en-US" sz="2600" smtClean="0"/>
              <a:t>=(1,1) and c</a:t>
            </a:r>
            <a:r>
              <a:rPr lang="en-US" altLang="en-US" sz="2600" baseline="-25000" smtClean="0"/>
              <a:t>2</a:t>
            </a:r>
            <a:r>
              <a:rPr lang="en-US" altLang="en-US" sz="2600" smtClean="0"/>
              <a:t>=(2,1) </a:t>
            </a:r>
          </a:p>
        </p:txBody>
      </p:sp>
      <p:pic>
        <p:nvPicPr>
          <p:cNvPr id="23555" name="Picture 7" descr="k means clustering iteration 0"/>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24400" y="838200"/>
            <a:ext cx="4419600" cy="5410200"/>
          </a:xfrm>
          <a:noFill/>
        </p:spPr>
      </p:pic>
    </p:spTree>
    <p:extLst>
      <p:ext uri="{BB962C8B-B14F-4D97-AF65-F5344CB8AC3E}">
        <p14:creationId xmlns:p14="http://schemas.microsoft.com/office/powerpoint/2010/main" val="1779660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3"/>
          <p:cNvSpPr>
            <a:spLocks noGrp="1" noChangeArrowheads="1"/>
          </p:cNvSpPr>
          <p:nvPr>
            <p:ph type="body" idx="4294967295"/>
          </p:nvPr>
        </p:nvSpPr>
        <p:spPr>
          <a:xfrm>
            <a:off x="0" y="0"/>
            <a:ext cx="8915400" cy="6858000"/>
          </a:xfrm>
        </p:spPr>
        <p:txBody>
          <a:bodyPr/>
          <a:lstStyle/>
          <a:p>
            <a:pPr eaLnBrk="1" hangingPunct="1">
              <a:lnSpc>
                <a:spcPct val="90000"/>
              </a:lnSpc>
            </a:pPr>
            <a:r>
              <a:rPr lang="en-US" altLang="en-US" sz="2600" b="1" u="sng" smtClean="0"/>
              <a:t>Objects-Centroids distance</a:t>
            </a:r>
            <a:r>
              <a:rPr lang="en-US" altLang="en-US" sz="2600" i="1" smtClean="0"/>
              <a:t> </a:t>
            </a:r>
            <a:r>
              <a:rPr lang="en-US" altLang="en-US" sz="2600" smtClean="0"/>
              <a:t>: we calculate the   distance between cluster centroid to each object.         Let us use </a:t>
            </a:r>
            <a:r>
              <a:rPr lang="en-US" altLang="en-US" sz="2600" smtClean="0">
                <a:hlinkClick r:id="rId2"/>
              </a:rPr>
              <a:t>Euclidean distance</a:t>
            </a:r>
            <a:r>
              <a:rPr lang="en-US" altLang="en-US" sz="2600" smtClean="0"/>
              <a:t>, then we have         distance matrix at iteration 0 is </a:t>
            </a:r>
          </a:p>
          <a:p>
            <a:pPr eaLnBrk="1" hangingPunct="1">
              <a:lnSpc>
                <a:spcPct val="90000"/>
              </a:lnSpc>
            </a:pPr>
            <a:endParaRPr lang="en-US" altLang="en-US" sz="2600" smtClean="0"/>
          </a:p>
          <a:p>
            <a:pPr eaLnBrk="1" hangingPunct="1">
              <a:lnSpc>
                <a:spcPct val="90000"/>
              </a:lnSpc>
            </a:pPr>
            <a:endParaRPr lang="en-US" altLang="en-US" sz="2600" smtClean="0"/>
          </a:p>
          <a:p>
            <a:pPr eaLnBrk="1" hangingPunct="1">
              <a:lnSpc>
                <a:spcPct val="90000"/>
              </a:lnSpc>
              <a:buFont typeface="Wingdings" pitchFamily="2" charset="2"/>
              <a:buNone/>
            </a:pPr>
            <a:endParaRPr lang="en-US" altLang="en-US" sz="2600" smtClean="0"/>
          </a:p>
          <a:p>
            <a:pPr eaLnBrk="1" hangingPunct="1">
              <a:lnSpc>
                <a:spcPct val="90000"/>
              </a:lnSpc>
            </a:pPr>
            <a:endParaRPr lang="en-US" altLang="en-US" sz="2600" smtClean="0"/>
          </a:p>
          <a:p>
            <a:pPr eaLnBrk="1" hangingPunct="1">
              <a:lnSpc>
                <a:spcPct val="90000"/>
              </a:lnSpc>
            </a:pPr>
            <a:r>
              <a:rPr lang="en-US" altLang="en-US" sz="2600" smtClean="0"/>
              <a:t>Each column in the distance matrix symbolizes the object. </a:t>
            </a:r>
          </a:p>
          <a:p>
            <a:pPr eaLnBrk="1" hangingPunct="1">
              <a:lnSpc>
                <a:spcPct val="90000"/>
              </a:lnSpc>
            </a:pPr>
            <a:r>
              <a:rPr lang="en-US" altLang="en-US" sz="2600" smtClean="0"/>
              <a:t>The first row of the distance matrix corresponds to the distance of each object to the first centroid and the second row is the distance of each object to the second centroid. </a:t>
            </a:r>
          </a:p>
          <a:p>
            <a:pPr eaLnBrk="1" hangingPunct="1">
              <a:lnSpc>
                <a:spcPct val="90000"/>
              </a:lnSpc>
            </a:pPr>
            <a:r>
              <a:rPr lang="en-US" altLang="en-US" sz="2600" smtClean="0"/>
              <a:t>For example, distance from medicine C = (4, 3)  to the first centroid         is ,                  and its distance to the second centroid is ,          is                          etc. </a:t>
            </a:r>
          </a:p>
        </p:txBody>
      </p:sp>
      <p:pic>
        <p:nvPicPr>
          <p:cNvPr id="24579" name="Picture 5" descr="NumericalExample_clip_image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600200"/>
            <a:ext cx="3810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7" descr="NumericalExample_clip_image008_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5943600"/>
            <a:ext cx="571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11" descr="NumericalExample_clip_image0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5943600"/>
            <a:ext cx="1552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2" descr="NumericalExample_clip_image010_00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632460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4" descr="NumericalExample_clip_image0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6324600"/>
            <a:ext cx="18288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8190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5"/>
          <p:cNvSpPr>
            <a:spLocks noGrp="1" noChangeArrowheads="1"/>
          </p:cNvSpPr>
          <p:nvPr>
            <p:ph type="body" sz="half" idx="1"/>
          </p:nvPr>
        </p:nvSpPr>
        <p:spPr>
          <a:xfrm>
            <a:off x="0" y="0"/>
            <a:ext cx="4495800" cy="6858000"/>
          </a:xfrm>
        </p:spPr>
        <p:txBody>
          <a:bodyPr/>
          <a:lstStyle/>
          <a:p>
            <a:pPr eaLnBrk="1" hangingPunct="1">
              <a:buFont typeface="Wingdings" pitchFamily="2" charset="2"/>
              <a:buNone/>
            </a:pPr>
            <a:r>
              <a:rPr lang="en-US" altLang="en-US" sz="2000" u="sng" smtClean="0"/>
              <a:t>Step 2:</a:t>
            </a:r>
          </a:p>
          <a:p>
            <a:pPr eaLnBrk="1" hangingPunct="1"/>
            <a:r>
              <a:rPr lang="en-US" altLang="en-US" sz="2600" b="1" u="sng" smtClean="0"/>
              <a:t>Objects clustering</a:t>
            </a:r>
            <a:r>
              <a:rPr lang="en-US" altLang="en-US" sz="2600" i="1" smtClean="0"/>
              <a:t> </a:t>
            </a:r>
            <a:r>
              <a:rPr lang="en-US" altLang="en-US" sz="2600" smtClean="0"/>
              <a:t>: We assign each object  based on the minimum distance. </a:t>
            </a:r>
          </a:p>
          <a:p>
            <a:pPr eaLnBrk="1" hangingPunct="1"/>
            <a:r>
              <a:rPr lang="en-US" altLang="en-US" sz="2600" smtClean="0"/>
              <a:t>Medicine A is assigned to group 1, medicine B to group 2, medicine C to group 2 and medicine D to group 2. </a:t>
            </a:r>
          </a:p>
          <a:p>
            <a:pPr eaLnBrk="1" hangingPunct="1"/>
            <a:r>
              <a:rPr lang="en-US" altLang="en-US" sz="2600" smtClean="0"/>
              <a:t>The elements of Group matrix below is 1 if and only if the object is assigned to that group. </a:t>
            </a:r>
          </a:p>
          <a:p>
            <a:pPr eaLnBrk="1" hangingPunct="1"/>
            <a:endParaRPr lang="en-US" altLang="en-US" sz="2600" smtClean="0"/>
          </a:p>
        </p:txBody>
      </p:sp>
      <p:pic>
        <p:nvPicPr>
          <p:cNvPr id="25603" name="Picture 7" descr="NumericalExample_clip_image002_000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52988" y="1371600"/>
            <a:ext cx="4291012" cy="4648200"/>
          </a:xfrm>
          <a:noFill/>
        </p:spPr>
      </p:pic>
      <p:pic>
        <p:nvPicPr>
          <p:cNvPr id="25604" name="Picture 8" descr="NumericalExample_clip_image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486400"/>
            <a:ext cx="335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1452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0" y="0"/>
            <a:ext cx="9144000" cy="6858000"/>
          </a:xfrm>
        </p:spPr>
        <p:txBody>
          <a:bodyPr/>
          <a:lstStyle/>
          <a:p>
            <a:pPr eaLnBrk="1" hangingPunct="1"/>
            <a:endParaRPr lang="en-US" altLang="en-US" b="1" u="sng" smtClean="0"/>
          </a:p>
          <a:p>
            <a:pPr eaLnBrk="1" hangingPunct="1"/>
            <a:r>
              <a:rPr lang="en-US" altLang="en-US" b="1" u="sng" smtClean="0"/>
              <a:t>Iteration-1, Objects-Centroids distances</a:t>
            </a:r>
            <a:r>
              <a:rPr lang="en-US" altLang="en-US" i="1" smtClean="0"/>
              <a:t> </a:t>
            </a:r>
            <a:r>
              <a:rPr lang="en-US" altLang="en-US" smtClean="0"/>
              <a:t>:     The next step is to compute the distance of          all objects to the new centroids. </a:t>
            </a:r>
          </a:p>
          <a:p>
            <a:pPr eaLnBrk="1" hangingPunct="1"/>
            <a:r>
              <a:rPr lang="en-US" altLang="en-US" smtClean="0"/>
              <a:t>Similar to step 2, we have distance matrix at iteration 1 is </a:t>
            </a:r>
          </a:p>
        </p:txBody>
      </p:sp>
      <p:pic>
        <p:nvPicPr>
          <p:cNvPr id="26627" name="Picture 4" descr="NumericalExample_clip_image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971800"/>
            <a:ext cx="58674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4130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5"/>
          <p:cNvSpPr>
            <a:spLocks noGrp="1" noChangeArrowheads="1"/>
          </p:cNvSpPr>
          <p:nvPr>
            <p:ph type="body" sz="half" idx="1"/>
          </p:nvPr>
        </p:nvSpPr>
        <p:spPr>
          <a:xfrm>
            <a:off x="0" y="0"/>
            <a:ext cx="4495800" cy="6629400"/>
          </a:xfrm>
        </p:spPr>
        <p:txBody>
          <a:bodyPr/>
          <a:lstStyle/>
          <a:p>
            <a:pPr eaLnBrk="1" hangingPunct="1">
              <a:lnSpc>
                <a:spcPct val="80000"/>
              </a:lnSpc>
            </a:pPr>
            <a:r>
              <a:rPr lang="en-US" altLang="en-US" sz="2200" b="1" u="sng" smtClean="0"/>
              <a:t>Iteration-1, Objects clustering:</a:t>
            </a:r>
            <a:r>
              <a:rPr lang="en-US" altLang="en-US" sz="2200" smtClean="0"/>
              <a:t>Based on the new distance matrix, we move the medicine B to   Group 1 while all the other objects remain. The Group matrix is shown below </a:t>
            </a:r>
          </a:p>
          <a:p>
            <a:pPr eaLnBrk="1" hangingPunct="1">
              <a:lnSpc>
                <a:spcPct val="80000"/>
              </a:lnSpc>
            </a:pPr>
            <a:endParaRPr lang="en-US" altLang="en-US" sz="2200" smtClean="0"/>
          </a:p>
          <a:p>
            <a:pPr eaLnBrk="1" hangingPunct="1">
              <a:lnSpc>
                <a:spcPct val="80000"/>
              </a:lnSpc>
            </a:pPr>
            <a:endParaRPr lang="en-US" altLang="en-US" sz="2200" smtClean="0"/>
          </a:p>
          <a:p>
            <a:pPr eaLnBrk="1" hangingPunct="1">
              <a:lnSpc>
                <a:spcPct val="80000"/>
              </a:lnSpc>
            </a:pPr>
            <a:endParaRPr lang="en-US" altLang="en-US" sz="2200" smtClean="0"/>
          </a:p>
          <a:p>
            <a:pPr eaLnBrk="1" hangingPunct="1">
              <a:lnSpc>
                <a:spcPct val="80000"/>
              </a:lnSpc>
            </a:pPr>
            <a:endParaRPr lang="en-US" altLang="en-US" sz="2200" smtClean="0"/>
          </a:p>
          <a:p>
            <a:pPr eaLnBrk="1" hangingPunct="1">
              <a:lnSpc>
                <a:spcPct val="80000"/>
              </a:lnSpc>
            </a:pPr>
            <a:endParaRPr lang="en-US" altLang="en-US" sz="2200" smtClean="0"/>
          </a:p>
          <a:p>
            <a:pPr eaLnBrk="1" hangingPunct="1">
              <a:lnSpc>
                <a:spcPct val="80000"/>
              </a:lnSpc>
            </a:pPr>
            <a:r>
              <a:rPr lang="en-US" altLang="en-US" sz="2200" b="1" u="sng" smtClean="0"/>
              <a:t>Iteration 2, determine centroids:</a:t>
            </a:r>
            <a:r>
              <a:rPr lang="en-US" altLang="en-US" sz="2200" i="1" smtClean="0"/>
              <a:t> </a:t>
            </a:r>
            <a:r>
              <a:rPr lang="en-US" altLang="en-US" sz="2200" smtClean="0"/>
              <a:t>Now we repeat step 4 to calculate the new centroids coordinate based on the clustering of previous iteration. Group1 and group 2 both has two members, thus the new centroids are                   </a:t>
            </a:r>
          </a:p>
          <a:p>
            <a:pPr eaLnBrk="1" hangingPunct="1">
              <a:lnSpc>
                <a:spcPct val="80000"/>
              </a:lnSpc>
              <a:buFont typeface="Wingdings" pitchFamily="2" charset="2"/>
              <a:buNone/>
            </a:pPr>
            <a:r>
              <a:rPr lang="en-US" altLang="en-US" sz="2200" smtClean="0"/>
              <a:t>	and</a:t>
            </a:r>
          </a:p>
        </p:txBody>
      </p:sp>
      <p:pic>
        <p:nvPicPr>
          <p:cNvPr id="27651" name="Picture 7" descr="k means clustering iteration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52988" y="1295400"/>
            <a:ext cx="4291012" cy="5334000"/>
          </a:xfrm>
          <a:noFill/>
        </p:spPr>
      </p:pic>
      <p:pic>
        <p:nvPicPr>
          <p:cNvPr id="27652" name="Picture 8" descr="NumericalExample_clip_image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62200"/>
            <a:ext cx="396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9" descr="NumericalExample_clip_image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486400"/>
            <a:ext cx="15525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0" descr="NumericalExample_clip_image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867400"/>
            <a:ext cx="17811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1786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US" altLang="en-US" smtClean="0"/>
          </a:p>
        </p:txBody>
      </p:sp>
      <p:sp>
        <p:nvSpPr>
          <p:cNvPr id="28675" name="Rectangle 3"/>
          <p:cNvSpPr>
            <a:spLocks noGrp="1" noChangeArrowheads="1"/>
          </p:cNvSpPr>
          <p:nvPr>
            <p:ph type="body" idx="1"/>
          </p:nvPr>
        </p:nvSpPr>
        <p:spPr/>
        <p:txBody>
          <a:bodyPr/>
          <a:lstStyle/>
          <a:p>
            <a:pPr eaLnBrk="1" hangingPunct="1"/>
            <a:r>
              <a:rPr lang="en-US" altLang="en-US" b="1" u="sng" smtClean="0"/>
              <a:t>Iteration-2, Objects-Centroids distances</a:t>
            </a:r>
            <a:r>
              <a:rPr lang="en-US" altLang="en-US" i="1" smtClean="0"/>
              <a:t> </a:t>
            </a:r>
            <a:r>
              <a:rPr lang="en-US" altLang="en-US" smtClean="0"/>
              <a:t>: Repeat step 2 again, we have new distance matrix at iteration 2 as </a:t>
            </a:r>
          </a:p>
        </p:txBody>
      </p:sp>
      <p:pic>
        <p:nvPicPr>
          <p:cNvPr id="28676" name="Picture 4" descr="NumericalExample_clip_image102_0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657600"/>
            <a:ext cx="54864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171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body" idx="1"/>
          </p:nvPr>
        </p:nvSpPr>
        <p:spPr>
          <a:xfrm>
            <a:off x="0" y="0"/>
            <a:ext cx="9144000" cy="6858000"/>
          </a:xfrm>
        </p:spPr>
        <p:txBody>
          <a:bodyPr/>
          <a:lstStyle/>
          <a:p>
            <a:pPr eaLnBrk="1" hangingPunct="1">
              <a:lnSpc>
                <a:spcPct val="90000"/>
              </a:lnSpc>
            </a:pPr>
            <a:r>
              <a:rPr lang="en-US" altLang="en-US" b="1" u="sng" smtClean="0"/>
              <a:t>Iteration-2, Objects clustering:</a:t>
            </a:r>
            <a:r>
              <a:rPr lang="en-US" altLang="en-US" i="1" smtClean="0"/>
              <a:t> </a:t>
            </a:r>
            <a:r>
              <a:rPr lang="en-US" altLang="en-US" smtClean="0"/>
              <a:t>Again, we    assign each object based on the minimum distance. </a:t>
            </a:r>
          </a:p>
          <a:p>
            <a:pPr eaLnBrk="1" hangingPunct="1">
              <a:lnSpc>
                <a:spcPct val="90000"/>
              </a:lnSpc>
            </a:pPr>
            <a:endParaRPr lang="en-US" altLang="en-US" smtClean="0"/>
          </a:p>
          <a:p>
            <a:pPr eaLnBrk="1" hangingPunct="1">
              <a:lnSpc>
                <a:spcPct val="90000"/>
              </a:lnSpc>
              <a:buFont typeface="Wingdings" pitchFamily="2" charset="2"/>
              <a:buNone/>
            </a:pPr>
            <a:endParaRPr lang="en-US" altLang="en-US" smtClean="0"/>
          </a:p>
          <a:p>
            <a:pPr eaLnBrk="1" hangingPunct="1">
              <a:lnSpc>
                <a:spcPct val="90000"/>
              </a:lnSpc>
            </a:pPr>
            <a:endParaRPr lang="en-US" altLang="en-US" smtClean="0"/>
          </a:p>
          <a:p>
            <a:pPr eaLnBrk="1" hangingPunct="1">
              <a:lnSpc>
                <a:spcPct val="90000"/>
              </a:lnSpc>
            </a:pPr>
            <a:endParaRPr lang="en-US" altLang="en-US" smtClean="0"/>
          </a:p>
          <a:p>
            <a:pPr eaLnBrk="1" hangingPunct="1">
              <a:lnSpc>
                <a:spcPct val="90000"/>
              </a:lnSpc>
            </a:pPr>
            <a:endParaRPr lang="en-US" altLang="en-US" smtClean="0"/>
          </a:p>
          <a:p>
            <a:pPr eaLnBrk="1" hangingPunct="1">
              <a:lnSpc>
                <a:spcPct val="90000"/>
              </a:lnSpc>
            </a:pPr>
            <a:r>
              <a:rPr lang="en-US" altLang="en-US" smtClean="0"/>
              <a:t>We obtain result that            . Comparing the grouping of last iteration and this iteration reveals that the objects does not move group anymore. </a:t>
            </a:r>
          </a:p>
          <a:p>
            <a:pPr eaLnBrk="1" hangingPunct="1">
              <a:lnSpc>
                <a:spcPct val="90000"/>
              </a:lnSpc>
            </a:pPr>
            <a:r>
              <a:rPr lang="en-US" altLang="en-US" smtClean="0"/>
              <a:t>Thus, the computation of the k-mean clustering has reached its stability and no more iteration is needed..</a:t>
            </a:r>
          </a:p>
        </p:txBody>
      </p:sp>
      <p:pic>
        <p:nvPicPr>
          <p:cNvPr id="29699" name="Picture 8" descr="C:\Documents and Settings\Debashree\My Documents\SEMINAR\k-means clustering\K-Means Clustering Numerical Example_files\NumericalExample_clip_image032.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828800" y="1219200"/>
            <a:ext cx="541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11" descr="NumericalExample_clip_image0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794125"/>
            <a:ext cx="1000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9040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2"/>
          <p:cNvSpPr>
            <a:spLocks noGrp="1" noChangeArrowheads="1"/>
          </p:cNvSpPr>
          <p:nvPr>
            <p:ph type="title"/>
          </p:nvPr>
        </p:nvSpPr>
        <p:spPr/>
        <p:txBody>
          <a:bodyPr/>
          <a:lstStyle/>
          <a:p>
            <a:pPr eaLnBrk="1" hangingPunct="1"/>
            <a:endParaRPr lang="en-US" altLang="en-US" smtClean="0"/>
          </a:p>
        </p:txBody>
      </p:sp>
      <p:graphicFrame>
        <p:nvGraphicFramePr>
          <p:cNvPr id="93241" name="Group 57"/>
          <p:cNvGraphicFramePr>
            <a:graphicFrameLocks noGrp="1"/>
          </p:cNvGraphicFramePr>
          <p:nvPr>
            <p:ph idx="1"/>
          </p:nvPr>
        </p:nvGraphicFramePr>
        <p:xfrm>
          <a:off x="1676400" y="2667000"/>
          <a:ext cx="6400800" cy="2144794"/>
        </p:xfrm>
        <a:graphic>
          <a:graphicData uri="http://schemas.openxmlformats.org/drawingml/2006/table">
            <a:tbl>
              <a:tblPr/>
              <a:tblGrid>
                <a:gridCol w="1670050"/>
                <a:gridCol w="1911350"/>
                <a:gridCol w="1325563"/>
                <a:gridCol w="1493837"/>
              </a:tblGrid>
              <a:tr h="63998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smtClean="0">
                          <a:ln>
                            <a:noFill/>
                          </a:ln>
                          <a:solidFill>
                            <a:schemeClr val="tx1"/>
                          </a:solidFill>
                          <a:effectLst/>
                          <a:latin typeface="Times New Roman" pitchFamily="18" charset="0"/>
                          <a:cs typeface="Times New Roman" pitchFamily="18" charset="0"/>
                        </a:rPr>
                        <a:t>Object </a:t>
                      </a:r>
                      <a:endParaRPr kumimoji="0" lang="en-US" sz="1800" b="1" i="0" u="sng" strike="noStrike" cap="none" normalizeH="0" baseline="0" smtClean="0">
                        <a:ln>
                          <a:noFill/>
                        </a:ln>
                        <a:solidFill>
                          <a:schemeClr val="tx1"/>
                        </a:solidFill>
                        <a:effectLst/>
                        <a:latin typeface="Arial" charset="0"/>
                      </a:endParaRPr>
                    </a:p>
                  </a:txBody>
                  <a:tcPr marT="45713" marB="45713" horzOverflow="overflow">
                    <a:lnL cap="flat">
                      <a:noFill/>
                    </a:lnL>
                    <a:lnR>
                      <a:noFill/>
                    </a:lnR>
                    <a:lnT cap="fla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smtClean="0">
                          <a:ln>
                            <a:noFill/>
                          </a:ln>
                          <a:solidFill>
                            <a:schemeClr val="tx1"/>
                          </a:solidFill>
                          <a:effectLst/>
                          <a:latin typeface="Times New Roman" pitchFamily="18" charset="0"/>
                          <a:cs typeface="Times New Roman" pitchFamily="18" charset="0"/>
                        </a:rPr>
                        <a:t>Feature1(X):</a:t>
                      </a: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smtClean="0">
                          <a:ln>
                            <a:noFill/>
                          </a:ln>
                          <a:solidFill>
                            <a:schemeClr val="tx1"/>
                          </a:solidFill>
                          <a:effectLst/>
                          <a:latin typeface="Times New Roman" pitchFamily="18" charset="0"/>
                          <a:cs typeface="Times New Roman" pitchFamily="18" charset="0"/>
                        </a:rPr>
                        <a:t>weight index </a:t>
                      </a:r>
                      <a:endParaRPr kumimoji="0" lang="en-US" sz="1800" b="1" i="0" u="sng" strike="noStrike" cap="none" normalizeH="0" baseline="0" smtClean="0">
                        <a:ln>
                          <a:noFill/>
                        </a:ln>
                        <a:solidFill>
                          <a:schemeClr val="tx1"/>
                        </a:solidFill>
                        <a:effectLst/>
                        <a:latin typeface="Arial" charset="0"/>
                      </a:endParaRPr>
                    </a:p>
                  </a:txBody>
                  <a:tcPr marT="45713" marB="45713" horzOverflow="overflow">
                    <a:lnL>
                      <a:noFill/>
                    </a:lnL>
                    <a:lnR>
                      <a:noFill/>
                    </a:lnR>
                    <a:lnT cap="fla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smtClean="0">
                          <a:ln>
                            <a:noFill/>
                          </a:ln>
                          <a:solidFill>
                            <a:schemeClr val="tx1"/>
                          </a:solidFill>
                          <a:effectLst/>
                          <a:latin typeface="Times New Roman" pitchFamily="18" charset="0"/>
                          <a:cs typeface="Times New Roman" pitchFamily="18" charset="0"/>
                        </a:rPr>
                        <a:t>Feature2</a:t>
                      </a: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smtClean="0">
                          <a:ln>
                            <a:noFill/>
                          </a:ln>
                          <a:solidFill>
                            <a:schemeClr val="tx1"/>
                          </a:solidFill>
                          <a:effectLst/>
                          <a:latin typeface="Times New Roman" pitchFamily="18" charset="0"/>
                          <a:cs typeface="Times New Roman" pitchFamily="18" charset="0"/>
                        </a:rPr>
                        <a:t>(Y): pH </a:t>
                      </a:r>
                      <a:endParaRPr kumimoji="0" lang="en-US" sz="1800" b="1" i="0" u="sng" strike="noStrike" cap="none" normalizeH="0" baseline="0" smtClean="0">
                        <a:ln>
                          <a:noFill/>
                        </a:ln>
                        <a:solidFill>
                          <a:schemeClr val="tx1"/>
                        </a:solidFill>
                        <a:effectLst/>
                        <a:latin typeface="Arial" charset="0"/>
                      </a:endParaRPr>
                    </a:p>
                  </a:txBody>
                  <a:tcPr marT="45713" marB="45713" horzOverflow="overflow">
                    <a:lnL>
                      <a:noFill/>
                    </a:lnL>
                    <a:lnR>
                      <a:noFill/>
                    </a:lnR>
                    <a:lnT cap="fla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smtClean="0">
                          <a:ln>
                            <a:noFill/>
                          </a:ln>
                          <a:solidFill>
                            <a:schemeClr val="tx1"/>
                          </a:solidFill>
                          <a:effectLst/>
                          <a:latin typeface="Times New Roman" pitchFamily="18" charset="0"/>
                          <a:cs typeface="Times New Roman" pitchFamily="18" charset="0"/>
                        </a:rPr>
                        <a:t>Group</a:t>
                      </a:r>
                    </a:p>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sng" strike="noStrike" cap="none" normalizeH="0" baseline="0" smtClean="0">
                          <a:ln>
                            <a:noFill/>
                          </a:ln>
                          <a:solidFill>
                            <a:schemeClr val="tx1"/>
                          </a:solidFill>
                          <a:effectLst/>
                          <a:latin typeface="Times New Roman" pitchFamily="18" charset="0"/>
                          <a:cs typeface="Times New Roman" pitchFamily="18" charset="0"/>
                        </a:rPr>
                        <a:t>(result) </a:t>
                      </a:r>
                      <a:endParaRPr kumimoji="0" lang="en-US" sz="1800" b="1" i="0" u="sng" strike="noStrike" cap="none" normalizeH="0" baseline="0" smtClean="0">
                        <a:ln>
                          <a:noFill/>
                        </a:ln>
                        <a:solidFill>
                          <a:schemeClr val="tx1"/>
                        </a:solidFill>
                        <a:effectLst/>
                        <a:latin typeface="Arial" charset="0"/>
                      </a:endParaRPr>
                    </a:p>
                  </a:txBody>
                  <a:tcPr marT="45713" marB="45713" horzOverflow="overflow">
                    <a:lnL>
                      <a:noFill/>
                    </a:lnL>
                    <a:lnR cap="flat">
                      <a:noFill/>
                    </a:lnR>
                    <a:lnT cap="flat">
                      <a:noFill/>
                    </a:lnT>
                    <a:lnB>
                      <a:noFill/>
                    </a:lnB>
                    <a:lnTlToBr>
                      <a:noFill/>
                    </a:lnTlToBr>
                    <a:lnBlToTr>
                      <a:noFill/>
                    </a:lnBlToTr>
                    <a:noFill/>
                  </a:tcPr>
                </a:tc>
              </a:tr>
              <a:tr h="37618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Medicine A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cap="flat">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1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1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1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cap="flat">
                      <a:noFill/>
                    </a:lnR>
                    <a:lnT>
                      <a:noFill/>
                    </a:lnT>
                    <a:lnB>
                      <a:noFill/>
                    </a:lnB>
                    <a:lnTlToBr>
                      <a:noFill/>
                    </a:lnTlToBr>
                    <a:lnBlToTr>
                      <a:noFill/>
                    </a:lnBlToTr>
                    <a:noFill/>
                  </a:tcPr>
                </a:tc>
              </a:tr>
              <a:tr h="37618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Medicine B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cap="flat">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2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1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1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cap="flat">
                      <a:noFill/>
                    </a:lnR>
                    <a:lnT>
                      <a:noFill/>
                    </a:lnT>
                    <a:lnB>
                      <a:noFill/>
                    </a:lnB>
                    <a:lnTlToBr>
                      <a:noFill/>
                    </a:lnTlToBr>
                    <a:lnBlToTr>
                      <a:noFill/>
                    </a:lnBlToTr>
                    <a:noFill/>
                  </a:tcPr>
                </a:tc>
              </a:tr>
              <a:tr h="37618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Medicine C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cap="flat">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4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3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a:noFill/>
                    </a:lnR>
                    <a:lnT>
                      <a:noFill/>
                    </a:lnT>
                    <a:lnB>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2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cap="flat">
                      <a:noFill/>
                    </a:lnR>
                    <a:lnT>
                      <a:noFill/>
                    </a:lnT>
                    <a:lnB>
                      <a:noFill/>
                    </a:lnB>
                    <a:lnTlToBr>
                      <a:noFill/>
                    </a:lnTlToBr>
                    <a:lnBlToTr>
                      <a:noFill/>
                    </a:lnBlToTr>
                    <a:noFill/>
                  </a:tcPr>
                </a:tc>
              </a:tr>
              <a:tr h="376182">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Medicine D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cap="flat">
                      <a:noFill/>
                    </a:lnL>
                    <a:lnR>
                      <a:noFill/>
                    </a:lnR>
                    <a:lnT>
                      <a:noFill/>
                    </a:lnT>
                    <a:lnB cap="flat">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5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a:noFill/>
                    </a:lnR>
                    <a:lnT>
                      <a:noFill/>
                    </a:lnT>
                    <a:lnB cap="flat">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4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a:noFill/>
                    </a:lnR>
                    <a:lnT>
                      <a:noFill/>
                    </a:lnT>
                    <a:lnB cap="flat">
                      <a:noFill/>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cs typeface="Times New Roman" pitchFamily="18" charset="0"/>
                        </a:rPr>
                        <a:t>     2 </a:t>
                      </a:r>
                      <a:endParaRPr kumimoji="0" lang="en-US" sz="1800" b="1" i="0" u="none" strike="noStrike" cap="none" normalizeH="0" baseline="0" smtClean="0">
                        <a:ln>
                          <a:noFill/>
                        </a:ln>
                        <a:solidFill>
                          <a:schemeClr val="tx1"/>
                        </a:solidFill>
                        <a:effectLst/>
                        <a:latin typeface="Arial" charset="0"/>
                      </a:endParaRPr>
                    </a:p>
                  </a:txBody>
                  <a:tcPr marT="45713" marB="45713" horzOverflow="overflow">
                    <a:lnL>
                      <a:noFill/>
                    </a:lnL>
                    <a:lnR cap="flat">
                      <a:noFill/>
                    </a:lnR>
                    <a:lnT>
                      <a:noFill/>
                    </a:lnT>
                    <a:lnB cap="flat">
                      <a:noFill/>
                    </a:lnB>
                    <a:lnTlToBr>
                      <a:noFill/>
                    </a:lnTlToBr>
                    <a:lnBlToTr>
                      <a:noFill/>
                    </a:lnBlToTr>
                    <a:noFill/>
                  </a:tcPr>
                </a:tc>
              </a:tr>
            </a:tbl>
          </a:graphicData>
        </a:graphic>
      </p:graphicFrame>
      <p:sp>
        <p:nvSpPr>
          <p:cNvPr id="30744" name="Rectangle 59"/>
          <p:cNvSpPr>
            <a:spLocks noChangeArrowheads="1"/>
          </p:cNvSpPr>
          <p:nvPr/>
        </p:nvSpPr>
        <p:spPr bwMode="auto">
          <a:xfrm>
            <a:off x="457200" y="1905000"/>
            <a:ext cx="731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sz="2000" b="1" smtClean="0">
                <a:solidFill>
                  <a:srgbClr val="000000"/>
                </a:solidFill>
              </a:rPr>
              <a:t>We get the final grouping as the results as:</a:t>
            </a:r>
          </a:p>
        </p:txBody>
      </p:sp>
    </p:spTree>
    <p:extLst>
      <p:ext uri="{BB962C8B-B14F-4D97-AF65-F5344CB8AC3E}">
        <p14:creationId xmlns:p14="http://schemas.microsoft.com/office/powerpoint/2010/main" val="806934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mtClean="0"/>
              <a:t>INTRODUCTION-</a:t>
            </a:r>
            <a:br>
              <a:rPr lang="en-US" altLang="en-US" smtClean="0"/>
            </a:br>
            <a:r>
              <a:rPr lang="en-US" altLang="en-US" smtClean="0"/>
              <a:t>What is clustering?</a:t>
            </a:r>
          </a:p>
        </p:txBody>
      </p:sp>
      <p:sp>
        <p:nvSpPr>
          <p:cNvPr id="5123" name="Rectangle 3"/>
          <p:cNvSpPr>
            <a:spLocks noGrp="1" noChangeArrowheads="1"/>
          </p:cNvSpPr>
          <p:nvPr>
            <p:ph type="body" idx="1"/>
          </p:nvPr>
        </p:nvSpPr>
        <p:spPr/>
        <p:txBody>
          <a:bodyPr/>
          <a:lstStyle/>
          <a:p>
            <a:pPr eaLnBrk="1" hangingPunct="1">
              <a:buFont typeface="Wingdings" pitchFamily="2" charset="2"/>
              <a:buNone/>
            </a:pPr>
            <a:endParaRPr lang="en-US" altLang="en-US" b="1" smtClean="0"/>
          </a:p>
          <a:p>
            <a:pPr eaLnBrk="1" hangingPunct="1"/>
            <a:r>
              <a:rPr lang="en-US" altLang="en-US" b="1" smtClean="0"/>
              <a:t>Clustering</a:t>
            </a:r>
            <a:r>
              <a:rPr lang="en-US" altLang="en-US" smtClean="0"/>
              <a:t> is the </a:t>
            </a:r>
            <a:r>
              <a:rPr lang="en-US" altLang="en-US" smtClean="0">
                <a:hlinkClick r:id="rId2" tooltip="Statistical classification"/>
              </a:rPr>
              <a:t>classification</a:t>
            </a:r>
            <a:r>
              <a:rPr lang="en-US" altLang="en-US" smtClean="0"/>
              <a:t> of objects into different groups, or more precisely, the </a:t>
            </a:r>
            <a:r>
              <a:rPr lang="en-US" altLang="en-US" smtClean="0">
                <a:hlinkClick r:id="rId3" tooltip="Partition of a set"/>
              </a:rPr>
              <a:t>partitioning</a:t>
            </a:r>
            <a:r>
              <a:rPr lang="en-US" altLang="en-US" smtClean="0"/>
              <a:t> of a </a:t>
            </a:r>
            <a:r>
              <a:rPr lang="en-US" altLang="en-US" smtClean="0">
                <a:hlinkClick r:id="rId4" tooltip="Data set"/>
              </a:rPr>
              <a:t>data set</a:t>
            </a:r>
            <a:r>
              <a:rPr lang="en-US" altLang="en-US" smtClean="0"/>
              <a:t> into </a:t>
            </a:r>
            <a:r>
              <a:rPr lang="en-US" altLang="en-US" smtClean="0">
                <a:hlinkClick r:id="rId5" tooltip="Subset"/>
              </a:rPr>
              <a:t>subsets</a:t>
            </a:r>
            <a:r>
              <a:rPr lang="en-US" altLang="en-US" smtClean="0"/>
              <a:t> (clusters), so that the data in each subset (ideally) share some common trait - often according to some defined </a:t>
            </a:r>
            <a:r>
              <a:rPr lang="en-US" altLang="en-US" smtClean="0">
                <a:hlinkClick r:id="rId6" tooltip="Metric (mathematics)"/>
              </a:rPr>
              <a:t>distance measure</a:t>
            </a:r>
            <a:r>
              <a:rPr lang="en-US" altLang="en-US" smtClean="0"/>
              <a:t>. </a:t>
            </a:r>
          </a:p>
        </p:txBody>
      </p:sp>
    </p:spTree>
    <p:extLst>
      <p:ext uri="{BB962C8B-B14F-4D97-AF65-F5344CB8AC3E}">
        <p14:creationId xmlns:p14="http://schemas.microsoft.com/office/powerpoint/2010/main" val="29358586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0" y="-1608138"/>
            <a:ext cx="9144000" cy="1047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sz="1600" b="1" u="sng" smtClean="0">
              <a:solidFill>
                <a:srgbClr val="000000"/>
              </a:solidFill>
            </a:endParaRPr>
          </a:p>
          <a:p>
            <a:pPr eaLnBrk="1" fontAlgn="base" hangingPunct="1">
              <a:spcBef>
                <a:spcPct val="0"/>
              </a:spcBef>
              <a:spcAft>
                <a:spcPct val="0"/>
              </a:spcAft>
            </a:pPr>
            <a:endParaRPr lang="en-US" altLang="en-US" sz="1600" b="1" u="sng" smtClean="0">
              <a:solidFill>
                <a:srgbClr val="000000"/>
              </a:solidFill>
            </a:endParaRPr>
          </a:p>
          <a:p>
            <a:pPr eaLnBrk="1" fontAlgn="base" hangingPunct="1">
              <a:spcBef>
                <a:spcPct val="0"/>
              </a:spcBef>
              <a:spcAft>
                <a:spcPct val="0"/>
              </a:spcAft>
            </a:pPr>
            <a:endParaRPr lang="en-US" altLang="en-US" sz="1600" b="1" u="sng" smtClean="0">
              <a:solidFill>
                <a:srgbClr val="000000"/>
              </a:solidFill>
            </a:endParaRPr>
          </a:p>
          <a:p>
            <a:pPr eaLnBrk="1" fontAlgn="base" hangingPunct="1">
              <a:spcBef>
                <a:spcPct val="0"/>
              </a:spcBef>
              <a:spcAft>
                <a:spcPct val="0"/>
              </a:spcAft>
            </a:pPr>
            <a:endParaRPr lang="en-US" altLang="en-US" sz="1600" b="1" u="sng" smtClean="0">
              <a:solidFill>
                <a:srgbClr val="000000"/>
              </a:solidFill>
            </a:endParaRPr>
          </a:p>
          <a:p>
            <a:pPr eaLnBrk="1" fontAlgn="base" hangingPunct="1">
              <a:spcBef>
                <a:spcPct val="0"/>
              </a:spcBef>
              <a:spcAft>
                <a:spcPct val="0"/>
              </a:spcAft>
            </a:pPr>
            <a:endParaRPr lang="en-US" altLang="en-US" sz="1600" b="1" u="sng" smtClean="0">
              <a:solidFill>
                <a:srgbClr val="000000"/>
              </a:solidFill>
            </a:endParaRPr>
          </a:p>
          <a:p>
            <a:pPr eaLnBrk="1" fontAlgn="base" hangingPunct="1">
              <a:spcBef>
                <a:spcPct val="0"/>
              </a:spcBef>
              <a:spcAft>
                <a:spcPct val="0"/>
              </a:spcAft>
            </a:pPr>
            <a:endParaRPr lang="en-US" altLang="en-US" sz="1600" b="1" u="sng" smtClean="0">
              <a:solidFill>
                <a:srgbClr val="000000"/>
              </a:solidFill>
            </a:endParaRPr>
          </a:p>
          <a:p>
            <a:pPr eaLnBrk="1" fontAlgn="base" hangingPunct="1">
              <a:spcBef>
                <a:spcPct val="0"/>
              </a:spcBef>
              <a:spcAft>
                <a:spcPct val="0"/>
              </a:spcAft>
            </a:pPr>
            <a:endParaRPr lang="en-US" altLang="en-US" sz="1600" b="1" u="sng" smtClean="0">
              <a:solidFill>
                <a:srgbClr val="000000"/>
              </a:solidFill>
            </a:endParaRPr>
          </a:p>
          <a:p>
            <a:pPr eaLnBrk="1" fontAlgn="base" hangingPunct="1">
              <a:spcBef>
                <a:spcPct val="0"/>
              </a:spcBef>
              <a:spcAft>
                <a:spcPct val="0"/>
              </a:spcAft>
            </a:pPr>
            <a:r>
              <a:rPr lang="en-US" altLang="en-US" sz="1600" b="1" u="sng" smtClean="0">
                <a:solidFill>
                  <a:srgbClr val="000000"/>
                </a:solidFill>
              </a:rPr>
              <a:t>K-Means Clustering Visual Basic Code</a:t>
            </a:r>
            <a:endParaRPr lang="en-US" altLang="en-US" sz="1600" b="1" smtClean="0">
              <a:solidFill>
                <a:srgbClr val="000000"/>
              </a:solidFill>
            </a:endParaRPr>
          </a:p>
          <a:p>
            <a:pPr eaLnBrk="1" fontAlgn="base" hangingPunct="1">
              <a:spcBef>
                <a:spcPct val="0"/>
              </a:spcBef>
              <a:spcAft>
                <a:spcPct val="0"/>
              </a:spcAft>
            </a:pPr>
            <a:endParaRPr lang="en-US" altLang="en-US" sz="1000" smtClean="0">
              <a:solidFill>
                <a:srgbClr val="000000"/>
              </a:solidFill>
            </a:endParaRPr>
          </a:p>
          <a:p>
            <a:pPr eaLnBrk="1" fontAlgn="base" hangingPunct="1">
              <a:spcBef>
                <a:spcPct val="0"/>
              </a:spcBef>
              <a:spcAft>
                <a:spcPct val="0"/>
              </a:spcAft>
            </a:pPr>
            <a:endParaRPr lang="en-US" altLang="en-US" sz="1000" smtClean="0">
              <a:solidFill>
                <a:srgbClr val="000000"/>
              </a:solidFill>
            </a:endParaRPr>
          </a:p>
          <a:p>
            <a:pPr eaLnBrk="1" fontAlgn="base" hangingPunct="1">
              <a:spcBef>
                <a:spcPct val="0"/>
              </a:spcBef>
              <a:spcAft>
                <a:spcPct val="0"/>
              </a:spcAft>
            </a:pPr>
            <a:endParaRPr lang="en-US" altLang="en-US" sz="1000" smtClean="0">
              <a:solidFill>
                <a:srgbClr val="000000"/>
              </a:solidFill>
            </a:endParaRPr>
          </a:p>
          <a:p>
            <a:pPr eaLnBrk="1" fontAlgn="base" hangingPunct="1">
              <a:spcBef>
                <a:spcPct val="0"/>
              </a:spcBef>
              <a:spcAft>
                <a:spcPct val="0"/>
              </a:spcAft>
            </a:pPr>
            <a:r>
              <a:rPr lang="en-US" altLang="en-US" sz="1200" smtClean="0">
                <a:solidFill>
                  <a:srgbClr val="000000"/>
                </a:solidFill>
              </a:rPr>
              <a:t>Sub kMeanCluster (Data() As Variant, numCluster As Integer)</a:t>
            </a:r>
            <a:br>
              <a:rPr lang="en-US" altLang="en-US" sz="1200" smtClean="0">
                <a:solidFill>
                  <a:srgbClr val="000000"/>
                </a:solidFill>
              </a:rPr>
            </a:br>
            <a:r>
              <a:rPr lang="en-US" altLang="en-US" sz="1200" smtClean="0">
                <a:solidFill>
                  <a:srgbClr val="000000"/>
                </a:solidFill>
              </a:rPr>
              <a:t>' main function to cluster data into k number of Clusters</a:t>
            </a:r>
            <a:br>
              <a:rPr lang="en-US" altLang="en-US" sz="1200" smtClean="0">
                <a:solidFill>
                  <a:srgbClr val="000000"/>
                </a:solidFill>
              </a:rPr>
            </a:br>
            <a:r>
              <a:rPr lang="en-US" altLang="en-US" sz="1200" smtClean="0">
                <a:solidFill>
                  <a:srgbClr val="000000"/>
                </a:solidFill>
              </a:rPr>
              <a:t>' input: </a:t>
            </a:r>
            <a:br>
              <a:rPr lang="en-US" altLang="en-US" sz="1200" smtClean="0">
                <a:solidFill>
                  <a:srgbClr val="000000"/>
                </a:solidFill>
              </a:rPr>
            </a:br>
            <a:r>
              <a:rPr lang="en-US" altLang="en-US" sz="1200" smtClean="0">
                <a:solidFill>
                  <a:srgbClr val="000000"/>
                </a:solidFill>
              </a:rPr>
              <a:t>' + Data matrix (0 to 2, 1 to TotalData); </a:t>
            </a:r>
            <a:br>
              <a:rPr lang="en-US" altLang="en-US" sz="1200" smtClean="0">
                <a:solidFill>
                  <a:srgbClr val="000000"/>
                </a:solidFill>
              </a:rPr>
            </a:br>
            <a:r>
              <a:rPr lang="en-US" altLang="en-US" sz="1200" smtClean="0">
                <a:solidFill>
                  <a:srgbClr val="000000"/>
                </a:solidFill>
              </a:rPr>
              <a:t>' Row 0 = cluster, 1 =X, 2= Y; data in columns</a:t>
            </a:r>
            <a:br>
              <a:rPr lang="en-US" altLang="en-US" sz="1200" smtClean="0">
                <a:solidFill>
                  <a:srgbClr val="000000"/>
                </a:solidFill>
              </a:rPr>
            </a:br>
            <a:r>
              <a:rPr lang="en-US" altLang="en-US" sz="1200" smtClean="0">
                <a:solidFill>
                  <a:srgbClr val="000000"/>
                </a:solidFill>
              </a:rPr>
              <a:t>' + numCluster: number of cluster user want the data to be clustered</a:t>
            </a:r>
            <a:br>
              <a:rPr lang="en-US" altLang="en-US" sz="1200" smtClean="0">
                <a:solidFill>
                  <a:srgbClr val="000000"/>
                </a:solidFill>
              </a:rPr>
            </a:br>
            <a:r>
              <a:rPr lang="en-US" altLang="en-US" sz="1200" smtClean="0">
                <a:solidFill>
                  <a:srgbClr val="000000"/>
                </a:solidFill>
              </a:rPr>
              <a:t>' + private variables: Centroid, TotalData</a:t>
            </a:r>
            <a:br>
              <a:rPr lang="en-US" altLang="en-US" sz="1200" smtClean="0">
                <a:solidFill>
                  <a:srgbClr val="000000"/>
                </a:solidFill>
              </a:rPr>
            </a:br>
            <a:r>
              <a:rPr lang="en-US" altLang="en-US" sz="1200" smtClean="0">
                <a:solidFill>
                  <a:srgbClr val="000000"/>
                </a:solidFill>
              </a:rPr>
              <a:t>' ouput:</a:t>
            </a:r>
            <a:br>
              <a:rPr lang="en-US" altLang="en-US" sz="1200" smtClean="0">
                <a:solidFill>
                  <a:srgbClr val="000000"/>
                </a:solidFill>
              </a:rPr>
            </a:br>
            <a:r>
              <a:rPr lang="en-US" altLang="en-US" sz="1200" smtClean="0">
                <a:solidFill>
                  <a:srgbClr val="000000"/>
                </a:solidFill>
              </a:rPr>
              <a:t>' o) update centroid</a:t>
            </a:r>
            <a:br>
              <a:rPr lang="en-US" altLang="en-US" sz="1200" smtClean="0">
                <a:solidFill>
                  <a:srgbClr val="000000"/>
                </a:solidFill>
              </a:rPr>
            </a:br>
            <a:r>
              <a:rPr lang="en-US" altLang="en-US" sz="1200" smtClean="0">
                <a:solidFill>
                  <a:srgbClr val="000000"/>
                </a:solidFill>
              </a:rPr>
              <a:t>' o) assign cluster number to the Data (= row 0 of Data)</a:t>
            </a:r>
            <a:br>
              <a:rPr lang="en-US" altLang="en-US" sz="1200" smtClean="0">
                <a:solidFill>
                  <a:srgbClr val="000000"/>
                </a:solidFill>
              </a:rPr>
            </a:br>
            <a:r>
              <a:rPr lang="en-US" altLang="en-US" sz="1200" smtClean="0">
                <a:solidFill>
                  <a:srgbClr val="000000"/>
                </a:solidFill>
              </a:rPr>
              <a:t/>
            </a:r>
            <a:br>
              <a:rPr lang="en-US" altLang="en-US" sz="1200" smtClean="0">
                <a:solidFill>
                  <a:srgbClr val="000000"/>
                </a:solidFill>
              </a:rPr>
            </a:br>
            <a:r>
              <a:rPr lang="en-US" altLang="en-US" sz="1200" smtClean="0">
                <a:solidFill>
                  <a:srgbClr val="000000"/>
                </a:solidFill>
              </a:rPr>
              <a:t>Dim i As Integer</a:t>
            </a:r>
            <a:br>
              <a:rPr lang="en-US" altLang="en-US" sz="1200" smtClean="0">
                <a:solidFill>
                  <a:srgbClr val="000000"/>
                </a:solidFill>
              </a:rPr>
            </a:br>
            <a:r>
              <a:rPr lang="en-US" altLang="en-US" sz="1200" smtClean="0">
                <a:solidFill>
                  <a:srgbClr val="000000"/>
                </a:solidFill>
              </a:rPr>
              <a:t>Dim j As Integer</a:t>
            </a:r>
            <a:br>
              <a:rPr lang="en-US" altLang="en-US" sz="1200" smtClean="0">
                <a:solidFill>
                  <a:srgbClr val="000000"/>
                </a:solidFill>
              </a:rPr>
            </a:br>
            <a:r>
              <a:rPr lang="en-US" altLang="en-US" sz="1200" smtClean="0">
                <a:solidFill>
                  <a:srgbClr val="000000"/>
                </a:solidFill>
              </a:rPr>
              <a:t>Dim X As Single</a:t>
            </a:r>
            <a:br>
              <a:rPr lang="en-US" altLang="en-US" sz="1200" smtClean="0">
                <a:solidFill>
                  <a:srgbClr val="000000"/>
                </a:solidFill>
              </a:rPr>
            </a:br>
            <a:r>
              <a:rPr lang="en-US" altLang="en-US" sz="1200" smtClean="0">
                <a:solidFill>
                  <a:srgbClr val="000000"/>
                </a:solidFill>
              </a:rPr>
              <a:t>Dim Y As Single</a:t>
            </a:r>
            <a:br>
              <a:rPr lang="en-US" altLang="en-US" sz="1200" smtClean="0">
                <a:solidFill>
                  <a:srgbClr val="000000"/>
                </a:solidFill>
              </a:rPr>
            </a:br>
            <a:r>
              <a:rPr lang="en-US" altLang="en-US" sz="1200" smtClean="0">
                <a:solidFill>
                  <a:srgbClr val="000000"/>
                </a:solidFill>
              </a:rPr>
              <a:t>Dim min As Single</a:t>
            </a:r>
            <a:br>
              <a:rPr lang="en-US" altLang="en-US" sz="1200" smtClean="0">
                <a:solidFill>
                  <a:srgbClr val="000000"/>
                </a:solidFill>
              </a:rPr>
            </a:br>
            <a:r>
              <a:rPr lang="en-US" altLang="en-US" sz="1200" smtClean="0">
                <a:solidFill>
                  <a:srgbClr val="000000"/>
                </a:solidFill>
              </a:rPr>
              <a:t>Dim cluster As Integer</a:t>
            </a:r>
            <a:br>
              <a:rPr lang="en-US" altLang="en-US" sz="1200" smtClean="0">
                <a:solidFill>
                  <a:srgbClr val="000000"/>
                </a:solidFill>
              </a:rPr>
            </a:br>
            <a:r>
              <a:rPr lang="en-US" altLang="en-US" sz="1200" smtClean="0">
                <a:solidFill>
                  <a:srgbClr val="000000"/>
                </a:solidFill>
              </a:rPr>
              <a:t>Dim d As Single</a:t>
            </a:r>
            <a:br>
              <a:rPr lang="en-US" altLang="en-US" sz="1200" smtClean="0">
                <a:solidFill>
                  <a:srgbClr val="000000"/>
                </a:solidFill>
              </a:rPr>
            </a:br>
            <a:r>
              <a:rPr lang="en-US" altLang="en-US" sz="1200" smtClean="0">
                <a:solidFill>
                  <a:srgbClr val="000000"/>
                </a:solidFill>
              </a:rPr>
              <a:t>Dim sumXY()</a:t>
            </a:r>
            <a:br>
              <a:rPr lang="en-US" altLang="en-US" sz="1200" smtClean="0">
                <a:solidFill>
                  <a:srgbClr val="000000"/>
                </a:solidFill>
              </a:rPr>
            </a:br>
            <a:endParaRPr lang="en-US" altLang="en-US" sz="1200" smtClean="0">
              <a:solidFill>
                <a:srgbClr val="000000"/>
              </a:solidFill>
            </a:endParaRPr>
          </a:p>
          <a:p>
            <a:pPr eaLnBrk="1" fontAlgn="base" hangingPunct="1">
              <a:spcBef>
                <a:spcPct val="0"/>
              </a:spcBef>
              <a:spcAft>
                <a:spcPct val="0"/>
              </a:spcAft>
            </a:pPr>
            <a:r>
              <a:rPr lang="en-US" altLang="en-US" sz="1200" smtClean="0">
                <a:solidFill>
                  <a:srgbClr val="000000"/>
                </a:solidFill>
              </a:rPr>
              <a:t>Dim isStillMoving As Boolean </a:t>
            </a:r>
          </a:p>
          <a:p>
            <a:pPr eaLnBrk="1" fontAlgn="base" hangingPunct="1">
              <a:spcBef>
                <a:spcPct val="0"/>
              </a:spcBef>
              <a:spcAft>
                <a:spcPct val="0"/>
              </a:spcAft>
            </a:pPr>
            <a:r>
              <a:rPr lang="en-US" altLang="en-US" sz="1200" smtClean="0">
                <a:solidFill>
                  <a:srgbClr val="000000"/>
                </a:solidFill>
              </a:rPr>
              <a:t>isStillMoving = True</a:t>
            </a:r>
          </a:p>
          <a:p>
            <a:pPr eaLnBrk="1" fontAlgn="base" hangingPunct="1">
              <a:spcBef>
                <a:spcPct val="0"/>
              </a:spcBef>
              <a:spcAft>
                <a:spcPct val="0"/>
              </a:spcAft>
            </a:pPr>
            <a:r>
              <a:rPr lang="en-US" altLang="en-US" sz="1200" smtClean="0">
                <a:solidFill>
                  <a:srgbClr val="000000"/>
                </a:solidFill>
              </a:rPr>
              <a:t>if totalData &lt;= numCluster Then </a:t>
            </a:r>
          </a:p>
          <a:p>
            <a:pPr eaLnBrk="1" fontAlgn="base" hangingPunct="1">
              <a:spcBef>
                <a:spcPct val="0"/>
              </a:spcBef>
              <a:spcAft>
                <a:spcPct val="0"/>
              </a:spcAft>
            </a:pPr>
            <a:r>
              <a:rPr lang="en-US" altLang="en-US" sz="1200" smtClean="0">
                <a:solidFill>
                  <a:srgbClr val="000000"/>
                </a:solidFill>
              </a:rPr>
              <a:t>'only the last data is put here because it designed to be interactive</a:t>
            </a:r>
            <a:br>
              <a:rPr lang="en-US" altLang="en-US" sz="1200" smtClean="0">
                <a:solidFill>
                  <a:srgbClr val="000000"/>
                </a:solidFill>
              </a:rPr>
            </a:br>
            <a:r>
              <a:rPr lang="en-US" altLang="en-US" sz="1200" smtClean="0">
                <a:solidFill>
                  <a:srgbClr val="000000"/>
                </a:solidFill>
              </a:rPr>
              <a:t>Data(0, totalData) = totalData ' cluster No = total data</a:t>
            </a:r>
            <a:br>
              <a:rPr lang="en-US" altLang="en-US" sz="1200" smtClean="0">
                <a:solidFill>
                  <a:srgbClr val="000000"/>
                </a:solidFill>
              </a:rPr>
            </a:br>
            <a:r>
              <a:rPr lang="en-US" altLang="en-US" sz="1200" smtClean="0">
                <a:solidFill>
                  <a:srgbClr val="000000"/>
                </a:solidFill>
              </a:rPr>
              <a:t>Centroid(1, totalData) = Data(1, totalData) ' </a:t>
            </a:r>
            <a:r>
              <a:rPr lang="en-US" altLang="en-US" sz="1200" i="1" smtClean="0">
                <a:solidFill>
                  <a:srgbClr val="000000"/>
                </a:solidFill>
              </a:rPr>
              <a:t>X</a:t>
            </a:r>
            <a:r>
              <a:rPr lang="en-US" altLang="en-US" sz="1200" smtClean="0">
                <a:solidFill>
                  <a:srgbClr val="000000"/>
                </a:solidFill>
              </a:rPr>
              <a:t/>
            </a:r>
            <a:br>
              <a:rPr lang="en-US" altLang="en-US" sz="1200" smtClean="0">
                <a:solidFill>
                  <a:srgbClr val="000000"/>
                </a:solidFill>
              </a:rPr>
            </a:br>
            <a:r>
              <a:rPr lang="en-US" altLang="en-US" sz="1200" smtClean="0">
                <a:solidFill>
                  <a:srgbClr val="000000"/>
                </a:solidFill>
              </a:rPr>
              <a:t>Centroid(2, totalData) = Data(2, totalData) </a:t>
            </a:r>
            <a:r>
              <a:rPr lang="en-US" altLang="en-US" sz="1200" i="1" smtClean="0">
                <a:solidFill>
                  <a:srgbClr val="000000"/>
                </a:solidFill>
              </a:rPr>
              <a:t>' Y</a:t>
            </a:r>
            <a:endParaRPr lang="en-US" altLang="en-US" sz="1200" smtClean="0">
              <a:solidFill>
                <a:srgbClr val="000000"/>
              </a:solidFill>
            </a:endParaRPr>
          </a:p>
          <a:p>
            <a:pPr eaLnBrk="1" fontAlgn="base" hangingPunct="1">
              <a:spcBef>
                <a:spcPct val="0"/>
              </a:spcBef>
              <a:spcAft>
                <a:spcPct val="0"/>
              </a:spcAft>
            </a:pPr>
            <a:r>
              <a:rPr lang="en-US" altLang="en-US" sz="1200" smtClean="0">
                <a:solidFill>
                  <a:srgbClr val="000000"/>
                </a:solidFill>
              </a:rPr>
              <a:t>Else </a:t>
            </a:r>
          </a:p>
          <a:p>
            <a:pPr eaLnBrk="1" fontAlgn="base" hangingPunct="1">
              <a:spcBef>
                <a:spcPct val="0"/>
              </a:spcBef>
              <a:spcAft>
                <a:spcPct val="0"/>
              </a:spcAft>
            </a:pPr>
            <a:r>
              <a:rPr lang="en-US" altLang="en-US" sz="1200" smtClean="0">
                <a:solidFill>
                  <a:srgbClr val="000000"/>
                </a:solidFill>
              </a:rPr>
              <a:t>'calculate minimum distance to assign the new data</a:t>
            </a:r>
          </a:p>
          <a:p>
            <a:pPr eaLnBrk="1" fontAlgn="base" hangingPunct="1">
              <a:spcBef>
                <a:spcPct val="0"/>
              </a:spcBef>
              <a:spcAft>
                <a:spcPct val="0"/>
              </a:spcAft>
            </a:pPr>
            <a:r>
              <a:rPr lang="en-US" altLang="en-US" sz="1200" smtClean="0">
                <a:solidFill>
                  <a:srgbClr val="000000"/>
                </a:solidFill>
              </a:rPr>
              <a:t>min = 10 ^ 10 'big number</a:t>
            </a:r>
            <a:br>
              <a:rPr lang="en-US" altLang="en-US" sz="1200" smtClean="0">
                <a:solidFill>
                  <a:srgbClr val="000000"/>
                </a:solidFill>
              </a:rPr>
            </a:br>
            <a:r>
              <a:rPr lang="en-US" altLang="en-US" sz="1200" smtClean="0">
                <a:solidFill>
                  <a:srgbClr val="000000"/>
                </a:solidFill>
              </a:rPr>
              <a:t>X = Data(1, totalData)</a:t>
            </a:r>
            <a:br>
              <a:rPr lang="en-US" altLang="en-US" sz="1200" smtClean="0">
                <a:solidFill>
                  <a:srgbClr val="000000"/>
                </a:solidFill>
              </a:rPr>
            </a:br>
            <a:r>
              <a:rPr lang="en-US" altLang="en-US" sz="1200" smtClean="0">
                <a:solidFill>
                  <a:srgbClr val="000000"/>
                </a:solidFill>
              </a:rPr>
              <a:t>Y = Data(2, totalData)</a:t>
            </a:r>
            <a:br>
              <a:rPr lang="en-US" altLang="en-US" sz="1200" smtClean="0">
                <a:solidFill>
                  <a:srgbClr val="000000"/>
                </a:solidFill>
              </a:rPr>
            </a:br>
            <a:r>
              <a:rPr lang="en-US" altLang="en-US" sz="1200" smtClean="0">
                <a:solidFill>
                  <a:srgbClr val="000000"/>
                </a:solidFill>
              </a:rPr>
              <a:t>For i = 1 To numCluster </a:t>
            </a:r>
          </a:p>
          <a:p>
            <a:pPr eaLnBrk="1" fontAlgn="base" hangingPunct="1">
              <a:spcBef>
                <a:spcPct val="0"/>
              </a:spcBef>
              <a:spcAft>
                <a:spcPct val="0"/>
              </a:spcAft>
            </a:pPr>
            <a:r>
              <a:rPr lang="en-US" altLang="en-US" sz="1200" smtClean="0">
                <a:solidFill>
                  <a:srgbClr val="000000"/>
                </a:solidFill>
              </a:rPr>
              <a:t>d = dist(X, Y, Centroid(1, i), Centroid(2, i)) </a:t>
            </a:r>
          </a:p>
          <a:p>
            <a:pPr eaLnBrk="1" fontAlgn="base" hangingPunct="1">
              <a:spcBef>
                <a:spcPct val="0"/>
              </a:spcBef>
              <a:spcAft>
                <a:spcPct val="0"/>
              </a:spcAft>
            </a:pPr>
            <a:r>
              <a:rPr lang="en-US" altLang="en-US" sz="1200" smtClean="0">
                <a:solidFill>
                  <a:srgbClr val="000000"/>
                </a:solidFill>
              </a:rPr>
              <a:t>If d &lt; min Then </a:t>
            </a:r>
          </a:p>
          <a:p>
            <a:pPr eaLnBrk="1" fontAlgn="base" hangingPunct="1">
              <a:spcBef>
                <a:spcPct val="0"/>
              </a:spcBef>
              <a:spcAft>
                <a:spcPct val="0"/>
              </a:spcAft>
            </a:pPr>
            <a:r>
              <a:rPr lang="en-US" altLang="en-US" sz="1200" smtClean="0">
                <a:solidFill>
                  <a:srgbClr val="000000"/>
                </a:solidFill>
              </a:rPr>
              <a:t>min = d</a:t>
            </a:r>
            <a:br>
              <a:rPr lang="en-US" altLang="en-US" sz="1200" smtClean="0">
                <a:solidFill>
                  <a:srgbClr val="000000"/>
                </a:solidFill>
              </a:rPr>
            </a:br>
            <a:r>
              <a:rPr lang="en-US" altLang="en-US" sz="1200" smtClean="0">
                <a:solidFill>
                  <a:srgbClr val="000000"/>
                </a:solidFill>
              </a:rPr>
              <a:t>cluster = i</a:t>
            </a:r>
          </a:p>
          <a:p>
            <a:pPr eaLnBrk="1" fontAlgn="base" hangingPunct="1">
              <a:spcBef>
                <a:spcPct val="0"/>
              </a:spcBef>
              <a:spcAft>
                <a:spcPct val="0"/>
              </a:spcAft>
            </a:pPr>
            <a:r>
              <a:rPr lang="en-US" altLang="en-US" sz="1200" smtClean="0">
                <a:solidFill>
                  <a:srgbClr val="000000"/>
                </a:solidFill>
              </a:rPr>
              <a:t>End If</a:t>
            </a:r>
          </a:p>
          <a:p>
            <a:pPr eaLnBrk="1" fontAlgn="base" hangingPunct="1">
              <a:spcBef>
                <a:spcPct val="0"/>
              </a:spcBef>
              <a:spcAft>
                <a:spcPct val="0"/>
              </a:spcAft>
            </a:pPr>
            <a:r>
              <a:rPr lang="en-US" altLang="en-US" sz="1200" smtClean="0">
                <a:solidFill>
                  <a:srgbClr val="000000"/>
                </a:solidFill>
              </a:rPr>
              <a:t>Next i</a:t>
            </a:r>
          </a:p>
          <a:p>
            <a:pPr eaLnBrk="1" fontAlgn="base" hangingPunct="1">
              <a:spcBef>
                <a:spcPct val="0"/>
              </a:spcBef>
              <a:spcAft>
                <a:spcPct val="0"/>
              </a:spcAft>
            </a:pPr>
            <a:r>
              <a:rPr lang="en-US" altLang="en-US" sz="1200" smtClean="0">
                <a:solidFill>
                  <a:srgbClr val="000000"/>
                </a:solidFill>
              </a:rPr>
              <a:t>Data(0, totalData) = cluster</a:t>
            </a:r>
            <a:br>
              <a:rPr lang="en-US" altLang="en-US" sz="1200" smtClean="0">
                <a:solidFill>
                  <a:srgbClr val="000000"/>
                </a:solidFill>
              </a:rPr>
            </a:br>
            <a:r>
              <a:rPr lang="en-US" altLang="en-US" sz="1200" smtClean="0">
                <a:solidFill>
                  <a:srgbClr val="000000"/>
                </a:solidFill>
              </a:rPr>
              <a:t/>
            </a:r>
            <a:br>
              <a:rPr lang="en-US" altLang="en-US" sz="1200" smtClean="0">
                <a:solidFill>
                  <a:srgbClr val="000000"/>
                </a:solidFill>
              </a:rPr>
            </a:br>
            <a:endParaRPr lang="en-US" altLang="en-US" sz="1200" smtClean="0">
              <a:solidFill>
                <a:srgbClr val="000000"/>
              </a:solidFill>
            </a:endParaRPr>
          </a:p>
          <a:p>
            <a:pPr eaLnBrk="1" fontAlgn="base" hangingPunct="1">
              <a:spcBef>
                <a:spcPct val="0"/>
              </a:spcBef>
              <a:spcAft>
                <a:spcPct val="0"/>
              </a:spcAft>
            </a:pPr>
            <a:r>
              <a:rPr lang="en-US" altLang="en-US" sz="1000" smtClean="0">
                <a:solidFill>
                  <a:srgbClr val="000000"/>
                </a:solidFill>
              </a:rPr>
              <a:t/>
            </a:r>
            <a:br>
              <a:rPr lang="en-US" altLang="en-US" sz="1000" smtClean="0">
                <a:solidFill>
                  <a:srgbClr val="000000"/>
                </a:solidFill>
              </a:rPr>
            </a:br>
            <a:endParaRPr lang="en-US" altLang="en-US" sz="1000" smtClean="0">
              <a:solidFill>
                <a:srgbClr val="000000"/>
              </a:solidFill>
            </a:endParaRPr>
          </a:p>
        </p:txBody>
      </p:sp>
    </p:spTree>
    <p:extLst>
      <p:ext uri="{BB962C8B-B14F-4D97-AF65-F5344CB8AC3E}">
        <p14:creationId xmlns:p14="http://schemas.microsoft.com/office/powerpoint/2010/main" val="538997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152400" y="685800"/>
            <a:ext cx="9144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endParaRPr lang="en-US" altLang="en-US" sz="1000" smtClean="0">
              <a:solidFill>
                <a:srgbClr val="000000"/>
              </a:solidFill>
            </a:endParaRPr>
          </a:p>
        </p:txBody>
      </p:sp>
      <p:sp>
        <p:nvSpPr>
          <p:cNvPr id="32771" name="Rectangle 5"/>
          <p:cNvSpPr>
            <a:spLocks noChangeArrowheads="1"/>
          </p:cNvSpPr>
          <p:nvPr/>
        </p:nvSpPr>
        <p:spPr bwMode="auto">
          <a:xfrm>
            <a:off x="0" y="0"/>
            <a:ext cx="91440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altLang="en-US" sz="1200" smtClean="0">
                <a:solidFill>
                  <a:srgbClr val="000000"/>
                </a:solidFill>
              </a:rPr>
              <a:t>Do While isStillMoving</a:t>
            </a:r>
            <a:br>
              <a:rPr lang="en-US" altLang="en-US" sz="1200" smtClean="0">
                <a:solidFill>
                  <a:srgbClr val="000000"/>
                </a:solidFill>
              </a:rPr>
            </a:br>
            <a:r>
              <a:rPr lang="en-US" altLang="en-US" sz="1200" smtClean="0">
                <a:solidFill>
                  <a:srgbClr val="000000"/>
                </a:solidFill>
              </a:rPr>
              <a:t>' this loop will surely convergent</a:t>
            </a:r>
          </a:p>
          <a:p>
            <a:pPr eaLnBrk="1" fontAlgn="base" hangingPunct="1">
              <a:spcBef>
                <a:spcPct val="0"/>
              </a:spcBef>
              <a:spcAft>
                <a:spcPct val="0"/>
              </a:spcAft>
            </a:pPr>
            <a:r>
              <a:rPr lang="en-US" altLang="en-US" sz="1200" smtClean="0">
                <a:solidFill>
                  <a:srgbClr val="000000"/>
                </a:solidFill>
              </a:rPr>
              <a:t>'calculate new centroids</a:t>
            </a:r>
          </a:p>
          <a:p>
            <a:pPr eaLnBrk="1" fontAlgn="base" hangingPunct="1">
              <a:spcBef>
                <a:spcPct val="0"/>
              </a:spcBef>
              <a:spcAft>
                <a:spcPct val="0"/>
              </a:spcAft>
            </a:pPr>
            <a:r>
              <a:rPr lang="en-US" altLang="en-US" sz="1200" smtClean="0">
                <a:solidFill>
                  <a:srgbClr val="000000"/>
                </a:solidFill>
              </a:rPr>
              <a:t>' 1 =X, 2=Y, 3=count number of data</a:t>
            </a:r>
          </a:p>
          <a:p>
            <a:pPr eaLnBrk="1" fontAlgn="base" hangingPunct="1">
              <a:spcBef>
                <a:spcPct val="0"/>
              </a:spcBef>
              <a:spcAft>
                <a:spcPct val="0"/>
              </a:spcAft>
            </a:pPr>
            <a:r>
              <a:rPr lang="en-US" altLang="en-US" sz="1200" smtClean="0">
                <a:solidFill>
                  <a:srgbClr val="000000"/>
                </a:solidFill>
              </a:rPr>
              <a:t>ReDim sumXY(1 To 3, 1 To numCluster)</a:t>
            </a:r>
          </a:p>
          <a:p>
            <a:pPr eaLnBrk="1" fontAlgn="base" hangingPunct="1">
              <a:spcBef>
                <a:spcPct val="0"/>
              </a:spcBef>
              <a:spcAft>
                <a:spcPct val="0"/>
              </a:spcAft>
            </a:pPr>
            <a:r>
              <a:rPr lang="en-US" altLang="en-US" sz="1200" smtClean="0">
                <a:solidFill>
                  <a:srgbClr val="000000"/>
                </a:solidFill>
              </a:rPr>
              <a:t>For i = 1 To totalData</a:t>
            </a:r>
          </a:p>
          <a:p>
            <a:pPr eaLnBrk="1" fontAlgn="base" hangingPunct="1">
              <a:spcBef>
                <a:spcPct val="0"/>
              </a:spcBef>
              <a:spcAft>
                <a:spcPct val="0"/>
              </a:spcAft>
            </a:pPr>
            <a:r>
              <a:rPr lang="en-US" altLang="en-US" sz="1200" smtClean="0">
                <a:solidFill>
                  <a:srgbClr val="000000"/>
                </a:solidFill>
              </a:rPr>
              <a:t>sumXY(1, Data(0, i)) = Data(1, i) + sumXY(1, Data(0, i))</a:t>
            </a:r>
            <a:br>
              <a:rPr lang="en-US" altLang="en-US" sz="1200" smtClean="0">
                <a:solidFill>
                  <a:srgbClr val="000000"/>
                </a:solidFill>
              </a:rPr>
            </a:br>
            <a:r>
              <a:rPr lang="en-US" altLang="en-US" sz="1200" smtClean="0">
                <a:solidFill>
                  <a:srgbClr val="000000"/>
                </a:solidFill>
              </a:rPr>
              <a:t>sumXY(2, Data(0, i)) = Data(2, i) + sumXY(2, Data(0, i))</a:t>
            </a:r>
          </a:p>
          <a:p>
            <a:pPr eaLnBrk="1" fontAlgn="base" hangingPunct="1">
              <a:spcBef>
                <a:spcPct val="0"/>
              </a:spcBef>
              <a:spcAft>
                <a:spcPct val="0"/>
              </a:spcAft>
            </a:pPr>
            <a:r>
              <a:rPr lang="en-US" altLang="en-US" sz="1200" smtClean="0">
                <a:solidFill>
                  <a:srgbClr val="000000"/>
                </a:solidFill>
              </a:rPr>
              <a:t>Data(0, i))</a:t>
            </a:r>
          </a:p>
          <a:p>
            <a:pPr eaLnBrk="1" fontAlgn="base" hangingPunct="1">
              <a:spcBef>
                <a:spcPct val="0"/>
              </a:spcBef>
              <a:spcAft>
                <a:spcPct val="0"/>
              </a:spcAft>
            </a:pPr>
            <a:r>
              <a:rPr lang="en-US" altLang="en-US" sz="1200" smtClean="0">
                <a:solidFill>
                  <a:srgbClr val="000000"/>
                </a:solidFill>
              </a:rPr>
              <a:t>sumXY(3, Data(0, i)) = 1 + sumXY(3, Data(0, i))</a:t>
            </a:r>
          </a:p>
          <a:p>
            <a:pPr eaLnBrk="1" fontAlgn="base" hangingPunct="1">
              <a:spcBef>
                <a:spcPct val="0"/>
              </a:spcBef>
              <a:spcAft>
                <a:spcPct val="0"/>
              </a:spcAft>
            </a:pPr>
            <a:r>
              <a:rPr lang="en-US" altLang="en-US" sz="1200" smtClean="0">
                <a:solidFill>
                  <a:srgbClr val="000000"/>
                </a:solidFill>
              </a:rPr>
              <a:t>Next i</a:t>
            </a:r>
          </a:p>
          <a:p>
            <a:pPr eaLnBrk="1" fontAlgn="base" hangingPunct="1">
              <a:spcBef>
                <a:spcPct val="0"/>
              </a:spcBef>
              <a:spcAft>
                <a:spcPct val="0"/>
              </a:spcAft>
            </a:pPr>
            <a:r>
              <a:rPr lang="en-US" altLang="en-US" sz="1200" smtClean="0">
                <a:solidFill>
                  <a:srgbClr val="000000"/>
                </a:solidFill>
              </a:rPr>
              <a:t>For i = 1 To numCluster</a:t>
            </a:r>
          </a:p>
          <a:p>
            <a:pPr eaLnBrk="1" fontAlgn="base" hangingPunct="1">
              <a:spcBef>
                <a:spcPct val="0"/>
              </a:spcBef>
              <a:spcAft>
                <a:spcPct val="0"/>
              </a:spcAft>
            </a:pPr>
            <a:r>
              <a:rPr lang="en-US" altLang="en-US" sz="1200" smtClean="0">
                <a:solidFill>
                  <a:srgbClr val="000000"/>
                </a:solidFill>
              </a:rPr>
              <a:t>Centroid(1, i) = sumXY(1, i) / sumXY(3, i)</a:t>
            </a:r>
            <a:br>
              <a:rPr lang="en-US" altLang="en-US" sz="1200" smtClean="0">
                <a:solidFill>
                  <a:srgbClr val="000000"/>
                </a:solidFill>
              </a:rPr>
            </a:br>
            <a:r>
              <a:rPr lang="en-US" altLang="en-US" sz="1200" smtClean="0">
                <a:solidFill>
                  <a:srgbClr val="000000"/>
                </a:solidFill>
              </a:rPr>
              <a:t>Centroid(2, i) = sumXY(2, i) / sumXY(3, i)</a:t>
            </a:r>
          </a:p>
          <a:p>
            <a:pPr eaLnBrk="1" fontAlgn="base" hangingPunct="1">
              <a:spcBef>
                <a:spcPct val="0"/>
              </a:spcBef>
              <a:spcAft>
                <a:spcPct val="0"/>
              </a:spcAft>
            </a:pPr>
            <a:r>
              <a:rPr lang="en-US" altLang="en-US" sz="1200" smtClean="0">
                <a:solidFill>
                  <a:srgbClr val="000000"/>
                </a:solidFill>
              </a:rPr>
              <a:t>Next i</a:t>
            </a:r>
            <a:br>
              <a:rPr lang="en-US" altLang="en-US" sz="1200" smtClean="0">
                <a:solidFill>
                  <a:srgbClr val="000000"/>
                </a:solidFill>
              </a:rPr>
            </a:br>
            <a:r>
              <a:rPr lang="en-US" altLang="en-US" sz="1200" smtClean="0">
                <a:solidFill>
                  <a:srgbClr val="000000"/>
                </a:solidFill>
              </a:rPr>
              <a:t>'assign all data to the new centroids</a:t>
            </a:r>
            <a:br>
              <a:rPr lang="en-US" altLang="en-US" sz="1200" smtClean="0">
                <a:solidFill>
                  <a:srgbClr val="000000"/>
                </a:solidFill>
              </a:rPr>
            </a:br>
            <a:r>
              <a:rPr lang="en-US" altLang="en-US" sz="1200" smtClean="0">
                <a:solidFill>
                  <a:srgbClr val="000000"/>
                </a:solidFill>
              </a:rPr>
              <a:t>isStillMoving = False</a:t>
            </a:r>
          </a:p>
          <a:p>
            <a:pPr eaLnBrk="1" fontAlgn="base" hangingPunct="1">
              <a:spcBef>
                <a:spcPct val="0"/>
              </a:spcBef>
              <a:spcAft>
                <a:spcPct val="0"/>
              </a:spcAft>
            </a:pPr>
            <a:endParaRPr lang="en-US" altLang="en-US" sz="1200" smtClean="0">
              <a:solidFill>
                <a:srgbClr val="000000"/>
              </a:solidFill>
            </a:endParaRPr>
          </a:p>
          <a:p>
            <a:pPr eaLnBrk="1" fontAlgn="base" hangingPunct="1">
              <a:spcBef>
                <a:spcPct val="0"/>
              </a:spcBef>
              <a:spcAft>
                <a:spcPct val="0"/>
              </a:spcAft>
            </a:pPr>
            <a:r>
              <a:rPr lang="en-US" altLang="en-US" sz="1200" smtClean="0">
                <a:solidFill>
                  <a:srgbClr val="000000"/>
                </a:solidFill>
              </a:rPr>
              <a:t>For i = 1 To totalData</a:t>
            </a:r>
          </a:p>
          <a:p>
            <a:pPr eaLnBrk="1" fontAlgn="base" hangingPunct="1">
              <a:spcBef>
                <a:spcPct val="0"/>
              </a:spcBef>
              <a:spcAft>
                <a:spcPct val="0"/>
              </a:spcAft>
            </a:pPr>
            <a:r>
              <a:rPr lang="en-US" altLang="en-US" sz="1200" smtClean="0">
                <a:solidFill>
                  <a:srgbClr val="000000"/>
                </a:solidFill>
              </a:rPr>
              <a:t>min = 10 ^ 10 'big number</a:t>
            </a:r>
            <a:br>
              <a:rPr lang="en-US" altLang="en-US" sz="1200" smtClean="0">
                <a:solidFill>
                  <a:srgbClr val="000000"/>
                </a:solidFill>
              </a:rPr>
            </a:br>
            <a:r>
              <a:rPr lang="en-US" altLang="en-US" sz="1200" smtClean="0">
                <a:solidFill>
                  <a:srgbClr val="000000"/>
                </a:solidFill>
              </a:rPr>
              <a:t>X = Data(1, i)</a:t>
            </a:r>
            <a:br>
              <a:rPr lang="en-US" altLang="en-US" sz="1200" smtClean="0">
                <a:solidFill>
                  <a:srgbClr val="000000"/>
                </a:solidFill>
              </a:rPr>
            </a:br>
            <a:r>
              <a:rPr lang="en-US" altLang="en-US" sz="1200" smtClean="0">
                <a:solidFill>
                  <a:srgbClr val="000000"/>
                </a:solidFill>
              </a:rPr>
              <a:t>Y = Data(2, i)</a:t>
            </a:r>
          </a:p>
          <a:p>
            <a:pPr eaLnBrk="1" fontAlgn="base" hangingPunct="1">
              <a:spcBef>
                <a:spcPct val="0"/>
              </a:spcBef>
              <a:spcAft>
                <a:spcPct val="0"/>
              </a:spcAft>
            </a:pPr>
            <a:r>
              <a:rPr lang="en-US" altLang="en-US" sz="1200" smtClean="0">
                <a:solidFill>
                  <a:srgbClr val="000000"/>
                </a:solidFill>
              </a:rPr>
              <a:t>For j = 1 To numCluster</a:t>
            </a:r>
          </a:p>
          <a:p>
            <a:pPr eaLnBrk="1" fontAlgn="base" hangingPunct="1">
              <a:spcBef>
                <a:spcPct val="0"/>
              </a:spcBef>
              <a:spcAft>
                <a:spcPct val="0"/>
              </a:spcAft>
            </a:pPr>
            <a:r>
              <a:rPr lang="en-US" altLang="en-US" sz="1200" smtClean="0">
                <a:solidFill>
                  <a:srgbClr val="000000"/>
                </a:solidFill>
              </a:rPr>
              <a:t>d = dist(X, Y, Centroid(1, j), Centroid(2, j))</a:t>
            </a:r>
          </a:p>
          <a:p>
            <a:pPr eaLnBrk="1" fontAlgn="base" hangingPunct="1">
              <a:spcBef>
                <a:spcPct val="0"/>
              </a:spcBef>
              <a:spcAft>
                <a:spcPct val="0"/>
              </a:spcAft>
            </a:pPr>
            <a:r>
              <a:rPr lang="en-US" altLang="en-US" sz="1200" smtClean="0">
                <a:solidFill>
                  <a:srgbClr val="000000"/>
                </a:solidFill>
              </a:rPr>
              <a:t>If d &lt; min Then</a:t>
            </a:r>
          </a:p>
          <a:p>
            <a:pPr eaLnBrk="1" fontAlgn="base" hangingPunct="1">
              <a:spcBef>
                <a:spcPct val="0"/>
              </a:spcBef>
              <a:spcAft>
                <a:spcPct val="0"/>
              </a:spcAft>
            </a:pPr>
            <a:r>
              <a:rPr lang="en-US" altLang="en-US" sz="1200" smtClean="0">
                <a:solidFill>
                  <a:srgbClr val="000000"/>
                </a:solidFill>
              </a:rPr>
              <a:t>min = d</a:t>
            </a:r>
            <a:br>
              <a:rPr lang="en-US" altLang="en-US" sz="1200" smtClean="0">
                <a:solidFill>
                  <a:srgbClr val="000000"/>
                </a:solidFill>
              </a:rPr>
            </a:br>
            <a:r>
              <a:rPr lang="en-US" altLang="en-US" sz="1200" smtClean="0">
                <a:solidFill>
                  <a:srgbClr val="000000"/>
                </a:solidFill>
              </a:rPr>
              <a:t>cluster = j</a:t>
            </a:r>
          </a:p>
          <a:p>
            <a:pPr eaLnBrk="1" fontAlgn="base" hangingPunct="1">
              <a:spcBef>
                <a:spcPct val="0"/>
              </a:spcBef>
              <a:spcAft>
                <a:spcPct val="0"/>
              </a:spcAft>
            </a:pPr>
            <a:r>
              <a:rPr lang="en-US" altLang="en-US" sz="1200" smtClean="0">
                <a:solidFill>
                  <a:srgbClr val="000000"/>
                </a:solidFill>
              </a:rPr>
              <a:t>End If</a:t>
            </a:r>
          </a:p>
          <a:p>
            <a:pPr eaLnBrk="1" fontAlgn="base" hangingPunct="1">
              <a:spcBef>
                <a:spcPct val="0"/>
              </a:spcBef>
              <a:spcAft>
                <a:spcPct val="0"/>
              </a:spcAft>
            </a:pPr>
            <a:r>
              <a:rPr lang="en-US" altLang="en-US" sz="1200" smtClean="0">
                <a:solidFill>
                  <a:srgbClr val="000000"/>
                </a:solidFill>
              </a:rPr>
              <a:t>Next j</a:t>
            </a:r>
          </a:p>
          <a:p>
            <a:pPr eaLnBrk="1" fontAlgn="base" hangingPunct="1">
              <a:spcBef>
                <a:spcPct val="0"/>
              </a:spcBef>
              <a:spcAft>
                <a:spcPct val="0"/>
              </a:spcAft>
            </a:pPr>
            <a:r>
              <a:rPr lang="en-US" altLang="en-US" sz="1200" smtClean="0">
                <a:solidFill>
                  <a:srgbClr val="000000"/>
                </a:solidFill>
              </a:rPr>
              <a:t>If Data(0, i) &lt;&gt; cluster Then</a:t>
            </a:r>
          </a:p>
          <a:p>
            <a:pPr eaLnBrk="1" fontAlgn="base" hangingPunct="1">
              <a:spcBef>
                <a:spcPct val="0"/>
              </a:spcBef>
              <a:spcAft>
                <a:spcPct val="0"/>
              </a:spcAft>
            </a:pPr>
            <a:r>
              <a:rPr lang="en-US" altLang="en-US" sz="1200" smtClean="0">
                <a:solidFill>
                  <a:srgbClr val="000000"/>
                </a:solidFill>
              </a:rPr>
              <a:t>Data(0, i) = cluster</a:t>
            </a:r>
            <a:br>
              <a:rPr lang="en-US" altLang="en-US" sz="1200" smtClean="0">
                <a:solidFill>
                  <a:srgbClr val="000000"/>
                </a:solidFill>
              </a:rPr>
            </a:br>
            <a:r>
              <a:rPr lang="en-US" altLang="en-US" sz="1200" smtClean="0">
                <a:solidFill>
                  <a:srgbClr val="000000"/>
                </a:solidFill>
              </a:rPr>
              <a:t>isStillMoving = True</a:t>
            </a:r>
          </a:p>
          <a:p>
            <a:pPr eaLnBrk="1" fontAlgn="base" hangingPunct="1">
              <a:spcBef>
                <a:spcPct val="0"/>
              </a:spcBef>
              <a:spcAft>
                <a:spcPct val="0"/>
              </a:spcAft>
            </a:pPr>
            <a:r>
              <a:rPr lang="en-US" altLang="en-US" sz="1200" smtClean="0">
                <a:solidFill>
                  <a:srgbClr val="000000"/>
                </a:solidFill>
              </a:rPr>
              <a:t>End If</a:t>
            </a:r>
          </a:p>
          <a:p>
            <a:pPr eaLnBrk="1" fontAlgn="base" hangingPunct="1">
              <a:spcBef>
                <a:spcPct val="0"/>
              </a:spcBef>
              <a:spcAft>
                <a:spcPct val="0"/>
              </a:spcAft>
            </a:pPr>
            <a:r>
              <a:rPr lang="en-US" altLang="en-US" sz="1200" smtClean="0">
                <a:solidFill>
                  <a:srgbClr val="000000"/>
                </a:solidFill>
              </a:rPr>
              <a:t>Next i</a:t>
            </a:r>
          </a:p>
          <a:p>
            <a:pPr eaLnBrk="1" fontAlgn="base" hangingPunct="1">
              <a:spcBef>
                <a:spcPct val="0"/>
              </a:spcBef>
              <a:spcAft>
                <a:spcPct val="0"/>
              </a:spcAft>
            </a:pPr>
            <a:r>
              <a:rPr lang="en-US" altLang="en-US" sz="1200" smtClean="0">
                <a:solidFill>
                  <a:srgbClr val="000000"/>
                </a:solidFill>
              </a:rPr>
              <a:t>Loop </a:t>
            </a:r>
          </a:p>
          <a:p>
            <a:pPr eaLnBrk="1" fontAlgn="base" hangingPunct="1">
              <a:spcBef>
                <a:spcPct val="0"/>
              </a:spcBef>
              <a:spcAft>
                <a:spcPct val="0"/>
              </a:spcAft>
            </a:pPr>
            <a:r>
              <a:rPr lang="en-US" altLang="en-US" sz="1200" smtClean="0">
                <a:solidFill>
                  <a:srgbClr val="000000"/>
                </a:solidFill>
              </a:rPr>
              <a:t>End If</a:t>
            </a:r>
          </a:p>
          <a:p>
            <a:pPr eaLnBrk="1" fontAlgn="base" hangingPunct="1">
              <a:spcBef>
                <a:spcPct val="0"/>
              </a:spcBef>
              <a:spcAft>
                <a:spcPct val="0"/>
              </a:spcAft>
            </a:pPr>
            <a:r>
              <a:rPr lang="en-US" altLang="en-US" sz="1200" smtClean="0">
                <a:solidFill>
                  <a:srgbClr val="000000"/>
                </a:solidFill>
              </a:rPr>
              <a:t>End Sub </a:t>
            </a:r>
            <a:br>
              <a:rPr lang="en-US" altLang="en-US" sz="1200" smtClean="0">
                <a:solidFill>
                  <a:srgbClr val="000000"/>
                </a:solidFill>
              </a:rPr>
            </a:br>
            <a:endParaRPr lang="en-US" altLang="en-US" sz="1200" smtClean="0">
              <a:solidFill>
                <a:srgbClr val="000000"/>
              </a:solidFill>
            </a:endParaRPr>
          </a:p>
        </p:txBody>
      </p:sp>
    </p:spTree>
    <p:extLst>
      <p:ext uri="{BB962C8B-B14F-4D97-AF65-F5344CB8AC3E}">
        <p14:creationId xmlns:p14="http://schemas.microsoft.com/office/powerpoint/2010/main" val="1644677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641" t="4400" r="15374" b="7292"/>
          <a:stretch/>
        </p:blipFill>
        <p:spPr bwMode="auto">
          <a:xfrm>
            <a:off x="-4916" y="31954"/>
            <a:ext cx="9148916" cy="682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5502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557" t="3422" r="25083" b="17394"/>
          <a:stretch/>
        </p:blipFill>
        <p:spPr bwMode="auto">
          <a:xfrm>
            <a:off x="22122" y="22123"/>
            <a:ext cx="8893277" cy="6669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3292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HIERARCHICAL AGGLOMERATIVE CLUSTERS - HAC</a:t>
            </a:r>
          </a:p>
        </p:txBody>
      </p:sp>
      <p:pic>
        <p:nvPicPr>
          <p:cNvPr id="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66" t="30468" r="5847" b="30103"/>
          <a:stretch/>
        </p:blipFill>
        <p:spPr bwMode="auto">
          <a:xfrm>
            <a:off x="51300" y="1752600"/>
            <a:ext cx="9033796"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82" t="36986" r="14458" b="32383"/>
          <a:stretch/>
        </p:blipFill>
        <p:spPr bwMode="auto">
          <a:xfrm>
            <a:off x="228600" y="4419599"/>
            <a:ext cx="8856496" cy="1564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2947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 name="Picture 4"/>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282" t="19389" r="6396" b="31732"/>
          <a:stretch/>
        </p:blipFill>
        <p:spPr bwMode="auto">
          <a:xfrm>
            <a:off x="0" y="24581"/>
            <a:ext cx="9144000" cy="2503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9413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3128"/>
          <a:stretch/>
        </p:blipFill>
        <p:spPr bwMode="auto">
          <a:xfrm>
            <a:off x="457200" y="1692889"/>
            <a:ext cx="8229600" cy="1431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5606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12" t="12872" r="6763" b="18698"/>
          <a:stretch/>
        </p:blipFill>
        <p:spPr bwMode="auto">
          <a:xfrm>
            <a:off x="228600" y="0"/>
            <a:ext cx="8686800"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3312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0"/>
            <a:ext cx="8629746"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7768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229600"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84225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u="sng" smtClean="0"/>
              <a:t>Types of clustering</a:t>
            </a:r>
            <a:r>
              <a:rPr lang="en-US" altLang="en-US" smtClean="0"/>
              <a:t>:</a:t>
            </a:r>
            <a:br>
              <a:rPr lang="en-US" altLang="en-US" smtClean="0"/>
            </a:br>
            <a:endParaRPr lang="en-US" altLang="en-US" smtClean="0"/>
          </a:p>
        </p:txBody>
      </p:sp>
      <p:sp>
        <p:nvSpPr>
          <p:cNvPr id="6147" name="Rectangle 3"/>
          <p:cNvSpPr>
            <a:spLocks noGrp="1" noChangeArrowheads="1"/>
          </p:cNvSpPr>
          <p:nvPr>
            <p:ph type="body" idx="1"/>
          </p:nvPr>
        </p:nvSpPr>
        <p:spPr>
          <a:xfrm>
            <a:off x="0" y="990600"/>
            <a:ext cx="9144000" cy="5638800"/>
          </a:xfrm>
        </p:spPr>
        <p:txBody>
          <a:bodyPr/>
          <a:lstStyle/>
          <a:p>
            <a:pPr marL="571500" indent="-571500" eaLnBrk="1" hangingPunct="1">
              <a:buFont typeface="Wingdings" pitchFamily="2" charset="2"/>
              <a:buAutoNum type="arabicPeriod"/>
            </a:pPr>
            <a:r>
              <a:rPr lang="en-US" altLang="en-US" sz="2400" b="1" u="sng" smtClean="0"/>
              <a:t>Hierarchical algorithms</a:t>
            </a:r>
            <a:r>
              <a:rPr lang="en-US" altLang="en-US" sz="2400" smtClean="0"/>
              <a:t>: these find successive clusters     </a:t>
            </a:r>
          </a:p>
          <a:p>
            <a:pPr marL="571500" indent="-571500" eaLnBrk="1" hangingPunct="1">
              <a:buFont typeface="Wingdings" pitchFamily="2" charset="2"/>
              <a:buNone/>
            </a:pPr>
            <a:r>
              <a:rPr lang="en-US" altLang="en-US" sz="2400" smtClean="0"/>
              <a:t>	using previously established clusters.                                               </a:t>
            </a:r>
          </a:p>
          <a:p>
            <a:pPr marL="571500" indent="-571500" eaLnBrk="1" hangingPunct="1">
              <a:buFont typeface="Wingdings" pitchFamily="2" charset="2"/>
              <a:buNone/>
            </a:pPr>
            <a:r>
              <a:rPr lang="en-US" altLang="en-US" sz="2400" smtClean="0"/>
              <a:t>	1. </a:t>
            </a:r>
            <a:r>
              <a:rPr lang="en-US" altLang="en-US" sz="2400" u="sng" smtClean="0"/>
              <a:t>Agglomerative ("bottom-up")</a:t>
            </a:r>
            <a:r>
              <a:rPr lang="en-US" altLang="en-US" sz="2400" smtClean="0"/>
              <a:t>: Agglomerative 	algorithms 	begin with each element as a separate cluster and 	merge them into successively larger clusters. </a:t>
            </a:r>
            <a:endParaRPr lang="en-US" altLang="en-US" sz="2400" i="1" smtClean="0"/>
          </a:p>
          <a:p>
            <a:pPr marL="571500" indent="-571500" eaLnBrk="1" hangingPunct="1">
              <a:buFont typeface="Wingdings" pitchFamily="2" charset="2"/>
              <a:buNone/>
            </a:pPr>
            <a:r>
              <a:rPr lang="en-US" altLang="en-US" sz="2400" i="1" smtClean="0"/>
              <a:t>	</a:t>
            </a:r>
            <a:r>
              <a:rPr lang="en-US" altLang="en-US" sz="2400" smtClean="0"/>
              <a:t>2. </a:t>
            </a:r>
            <a:r>
              <a:rPr lang="en-US" altLang="en-US" sz="2400" u="sng" smtClean="0"/>
              <a:t>Divisive ("top-down")</a:t>
            </a:r>
            <a:r>
              <a:rPr lang="en-US" altLang="en-US" sz="2400" smtClean="0"/>
              <a:t>: Divisive algorithms 	begin with 	the whole set and proceed to divide it into successively 	smaller clusters.</a:t>
            </a:r>
          </a:p>
          <a:p>
            <a:pPr marL="571500" indent="-571500" eaLnBrk="1" hangingPunct="1">
              <a:buFont typeface="Wingdings" pitchFamily="2" charset="2"/>
              <a:buNone/>
            </a:pPr>
            <a:r>
              <a:rPr lang="en-US" altLang="en-US" sz="2400" b="1" smtClean="0"/>
              <a:t>2. </a:t>
            </a:r>
            <a:r>
              <a:rPr lang="en-US" altLang="en-US" sz="2400" b="1" u="sng" smtClean="0"/>
              <a:t>Partitional clustering</a:t>
            </a:r>
            <a:r>
              <a:rPr lang="en-US" altLang="en-US" sz="2400" b="1" smtClean="0"/>
              <a:t>: </a:t>
            </a:r>
            <a:r>
              <a:rPr lang="en-US" altLang="en-US" sz="2400" smtClean="0"/>
              <a:t>Partitional algorithms determine all clusters at once.  They include:</a:t>
            </a:r>
          </a:p>
          <a:p>
            <a:pPr marL="914400" lvl="1" indent="-569913" eaLnBrk="1" hangingPunct="1"/>
            <a:r>
              <a:rPr lang="en-US" altLang="en-US" sz="2800" b="1" i="1" smtClean="0"/>
              <a:t>K</a:t>
            </a:r>
            <a:r>
              <a:rPr lang="en-US" altLang="en-US" sz="2800" b="1" smtClean="0"/>
              <a:t>-means and derivatives</a:t>
            </a:r>
          </a:p>
          <a:p>
            <a:pPr marL="914400" lvl="1" indent="-569913" eaLnBrk="1" hangingPunct="1"/>
            <a:r>
              <a:rPr lang="en-US" altLang="en-US" sz="2400" smtClean="0"/>
              <a:t>Fuzzy </a:t>
            </a:r>
            <a:r>
              <a:rPr lang="en-US" altLang="en-US" sz="2400" i="1" smtClean="0"/>
              <a:t>c</a:t>
            </a:r>
            <a:r>
              <a:rPr lang="en-US" altLang="en-US" sz="2400" smtClean="0"/>
              <a:t>-means clustering</a:t>
            </a:r>
          </a:p>
          <a:p>
            <a:pPr marL="914400" lvl="1" indent="-569913" eaLnBrk="1" hangingPunct="1"/>
            <a:r>
              <a:rPr lang="en-US" altLang="en-US" sz="2400" smtClean="0"/>
              <a:t>QT clustering algorithm</a:t>
            </a:r>
          </a:p>
          <a:p>
            <a:pPr marL="571500" indent="-571500" eaLnBrk="1" hangingPunct="1">
              <a:buFont typeface="Symbol" pitchFamily="18" charset="2"/>
              <a:buNone/>
            </a:pPr>
            <a:endParaRPr lang="en-US" altLang="en-US" sz="2400" smtClean="0"/>
          </a:p>
          <a:p>
            <a:pPr marL="571500" indent="-571500" eaLnBrk="1" hangingPunct="1">
              <a:buFont typeface="Wingdings" pitchFamily="2" charset="2"/>
              <a:buNone/>
            </a:pPr>
            <a:endParaRPr lang="en-US" altLang="en-US" sz="2400" smtClean="0"/>
          </a:p>
        </p:txBody>
      </p:sp>
    </p:spTree>
    <p:extLst>
      <p:ext uri="{BB962C8B-B14F-4D97-AF65-F5344CB8AC3E}">
        <p14:creationId xmlns:p14="http://schemas.microsoft.com/office/powerpoint/2010/main" val="33089178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3629" y="1600200"/>
            <a:ext cx="5856741"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0104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13" t="9613" r="8045" b="21955"/>
          <a:stretch/>
        </p:blipFill>
        <p:spPr bwMode="auto">
          <a:xfrm>
            <a:off x="1" y="22122"/>
            <a:ext cx="9005350" cy="6988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69854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887" t="21458" r="8872" b="23959"/>
          <a:stretch/>
        </p:blipFill>
        <p:spPr bwMode="auto">
          <a:xfrm>
            <a:off x="381000" y="-19666"/>
            <a:ext cx="8123903" cy="3697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1312" t="5056" r="5512" b="24237"/>
          <a:stretch/>
        </p:blipFill>
        <p:spPr bwMode="auto">
          <a:xfrm>
            <a:off x="228600" y="3677779"/>
            <a:ext cx="8686800" cy="2951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04496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60861186"/>
              </p:ext>
            </p:extLst>
          </p:nvPr>
        </p:nvGraphicFramePr>
        <p:xfrm>
          <a:off x="457200" y="1600200"/>
          <a:ext cx="8229600" cy="2225040"/>
        </p:xfrm>
        <a:graphic>
          <a:graphicData uri="http://schemas.openxmlformats.org/drawingml/2006/table">
            <a:tbl>
              <a:tblPr firstRow="1" bandRow="1">
                <a:tableStyleId>{5C22544A-7EE6-4342-B048-85BDC9FD1C3A}</a:tableStyleId>
              </a:tblPr>
              <a:tblGrid>
                <a:gridCol w="1371600">
                  <a:extLst>
                    <a:ext uri="{9D8B030D-6E8A-4147-A177-3AD203B41FA5}">
                      <a16:colId xmlns="" xmlns:a16="http://schemas.microsoft.com/office/drawing/2014/main" val="20000"/>
                    </a:ext>
                  </a:extLst>
                </a:gridCol>
                <a:gridCol w="1371600">
                  <a:extLst>
                    <a:ext uri="{9D8B030D-6E8A-4147-A177-3AD203B41FA5}">
                      <a16:colId xmlns="" xmlns:a16="http://schemas.microsoft.com/office/drawing/2014/main" val="20001"/>
                    </a:ext>
                  </a:extLst>
                </a:gridCol>
                <a:gridCol w="1371600">
                  <a:extLst>
                    <a:ext uri="{9D8B030D-6E8A-4147-A177-3AD203B41FA5}">
                      <a16:colId xmlns="" xmlns:a16="http://schemas.microsoft.com/office/drawing/2014/main" val="20002"/>
                    </a:ext>
                  </a:extLst>
                </a:gridCol>
                <a:gridCol w="1371600">
                  <a:extLst>
                    <a:ext uri="{9D8B030D-6E8A-4147-A177-3AD203B41FA5}">
                      <a16:colId xmlns="" xmlns:a16="http://schemas.microsoft.com/office/drawing/2014/main" val="20003"/>
                    </a:ext>
                  </a:extLst>
                </a:gridCol>
                <a:gridCol w="1371600">
                  <a:extLst>
                    <a:ext uri="{9D8B030D-6E8A-4147-A177-3AD203B41FA5}">
                      <a16:colId xmlns="" xmlns:a16="http://schemas.microsoft.com/office/drawing/2014/main" val="20004"/>
                    </a:ext>
                  </a:extLst>
                </a:gridCol>
                <a:gridCol w="1371600">
                  <a:extLst>
                    <a:ext uri="{9D8B030D-6E8A-4147-A177-3AD203B41FA5}">
                      <a16:colId xmlns="" xmlns:a16="http://schemas.microsoft.com/office/drawing/2014/main" val="20005"/>
                    </a:ext>
                  </a:extLst>
                </a:gridCol>
              </a:tblGrid>
              <a:tr h="370840">
                <a:tc>
                  <a:txBody>
                    <a:bodyPr/>
                    <a:lstStyle/>
                    <a:p>
                      <a:endParaRPr lang="en-US" dirty="0"/>
                    </a:p>
                  </a:txBody>
                  <a:tcPr/>
                </a:tc>
                <a:tc>
                  <a:txBody>
                    <a:bodyPr/>
                    <a:lstStyle/>
                    <a:p>
                      <a:r>
                        <a:rPr lang="en-US" dirty="0"/>
                        <a:t>P1</a:t>
                      </a:r>
                    </a:p>
                  </a:txBody>
                  <a:tcPr/>
                </a:tc>
                <a:tc>
                  <a:txBody>
                    <a:bodyPr/>
                    <a:lstStyle/>
                    <a:p>
                      <a:r>
                        <a:rPr lang="en-US" dirty="0"/>
                        <a:t>P2</a:t>
                      </a:r>
                    </a:p>
                  </a:txBody>
                  <a:tcPr/>
                </a:tc>
                <a:tc>
                  <a:txBody>
                    <a:bodyPr/>
                    <a:lstStyle/>
                    <a:p>
                      <a:r>
                        <a:rPr lang="en-US" dirty="0"/>
                        <a:t>P3P6</a:t>
                      </a:r>
                    </a:p>
                  </a:txBody>
                  <a:tcPr/>
                </a:tc>
                <a:tc>
                  <a:txBody>
                    <a:bodyPr/>
                    <a:lstStyle/>
                    <a:p>
                      <a:r>
                        <a:rPr lang="en-US" dirty="0"/>
                        <a:t>P4</a:t>
                      </a:r>
                    </a:p>
                  </a:txBody>
                  <a:tcPr/>
                </a:tc>
                <a:tc>
                  <a:txBody>
                    <a:bodyPr/>
                    <a:lstStyle/>
                    <a:p>
                      <a:r>
                        <a:rPr lang="en-US" dirty="0"/>
                        <a:t>P5</a:t>
                      </a:r>
                    </a:p>
                  </a:txBody>
                  <a:tcPr/>
                </a:tc>
                <a:extLst>
                  <a:ext uri="{0D108BD9-81ED-4DB2-BD59-A6C34878D82A}">
                    <a16:rowId xmlns="" xmlns:a16="http://schemas.microsoft.com/office/drawing/2014/main" val="10000"/>
                  </a:ext>
                </a:extLst>
              </a:tr>
              <a:tr h="370840">
                <a:tc>
                  <a:txBody>
                    <a:bodyPr/>
                    <a:lstStyle/>
                    <a:p>
                      <a:r>
                        <a:rPr lang="en-US" dirty="0"/>
                        <a:t>P1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1"/>
                  </a:ext>
                </a:extLst>
              </a:tr>
              <a:tr h="370840">
                <a:tc>
                  <a:txBody>
                    <a:bodyPr/>
                    <a:lstStyle/>
                    <a:p>
                      <a:r>
                        <a:rPr lang="en-US" dirty="0"/>
                        <a:t>P2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P3P6</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10003"/>
                  </a:ext>
                </a:extLst>
              </a:tr>
              <a:tr h="370840">
                <a:tc>
                  <a:txBody>
                    <a:bodyPr/>
                    <a:lstStyle/>
                    <a:p>
                      <a:r>
                        <a:rPr lang="en-US" dirty="0"/>
                        <a:t>P4</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10004"/>
                  </a:ext>
                </a:extLst>
              </a:tr>
              <a:tr h="370840">
                <a:tc>
                  <a:txBody>
                    <a:bodyPr/>
                    <a:lstStyle/>
                    <a:p>
                      <a:r>
                        <a:rPr lang="en-US" dirty="0"/>
                        <a:t>P5</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5222579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947" t="14827" r="12625" b="19023"/>
          <a:stretch/>
        </p:blipFill>
        <p:spPr bwMode="auto">
          <a:xfrm>
            <a:off x="152400" y="19664"/>
            <a:ext cx="8763000" cy="3180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922" t="18125" r="12152" b="20416"/>
          <a:stretch/>
        </p:blipFill>
        <p:spPr bwMode="auto">
          <a:xfrm>
            <a:off x="304800" y="3109094"/>
            <a:ext cx="8686800" cy="3748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04280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7694" t="23571" r="6457" b="19783"/>
          <a:stretch/>
        </p:blipFill>
        <p:spPr bwMode="auto">
          <a:xfrm>
            <a:off x="228600" y="914400"/>
            <a:ext cx="8641313"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278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3328" t="9613" r="13175" b="28473"/>
          <a:stretch/>
        </p:blipFill>
        <p:spPr bwMode="auto">
          <a:xfrm>
            <a:off x="0" y="0"/>
            <a:ext cx="89916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2594" t="11244" r="10427" b="25866"/>
          <a:stretch/>
        </p:blipFill>
        <p:spPr bwMode="auto">
          <a:xfrm>
            <a:off x="-1" y="3276600"/>
            <a:ext cx="914400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75954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412" t="11894" r="8412" b="28473"/>
          <a:stretch/>
        </p:blipFill>
        <p:spPr bwMode="auto">
          <a:xfrm>
            <a:off x="0" y="66367"/>
            <a:ext cx="8915400" cy="319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145" t="35031" r="6213" b="27169"/>
          <a:stretch/>
        </p:blipFill>
        <p:spPr bwMode="auto">
          <a:xfrm>
            <a:off x="457200" y="3810000"/>
            <a:ext cx="7162800" cy="2510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2372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3511" t="12872" r="7679" b="39227"/>
          <a:stretch/>
        </p:blipFill>
        <p:spPr bwMode="auto">
          <a:xfrm>
            <a:off x="228600" y="152400"/>
            <a:ext cx="8305800" cy="2168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657" t="7762" r="2052" b="13407"/>
          <a:stretch/>
        </p:blipFill>
        <p:spPr bwMode="auto">
          <a:xfrm>
            <a:off x="34413" y="2848897"/>
            <a:ext cx="9109587" cy="3972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63516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Linkage - HAC</a:t>
            </a:r>
          </a:p>
        </p:txBody>
      </p:sp>
      <p:sp>
        <p:nvSpPr>
          <p:cNvPr id="5" name="Content Placeholder 4"/>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086" t="26363" r="16287" b="18698"/>
          <a:stretch/>
        </p:blipFill>
        <p:spPr bwMode="auto">
          <a:xfrm>
            <a:off x="762000" y="1643225"/>
            <a:ext cx="6331975" cy="448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77032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u="sng" smtClean="0"/>
              <a:t>Common Distance measures</a:t>
            </a:r>
            <a:r>
              <a:rPr lang="en-US" altLang="en-US" smtClean="0"/>
              <a:t>:</a:t>
            </a:r>
            <a:br>
              <a:rPr lang="en-US" altLang="en-US" smtClean="0"/>
            </a:br>
            <a:endParaRPr lang="en-US" altLang="en-US" smtClean="0"/>
          </a:p>
        </p:txBody>
      </p:sp>
      <p:sp>
        <p:nvSpPr>
          <p:cNvPr id="7171" name="Rectangle 3"/>
          <p:cNvSpPr>
            <a:spLocks noGrp="1" noChangeArrowheads="1"/>
          </p:cNvSpPr>
          <p:nvPr>
            <p:ph type="body" idx="1"/>
          </p:nvPr>
        </p:nvSpPr>
        <p:spPr>
          <a:xfrm>
            <a:off x="0" y="1600200"/>
            <a:ext cx="9144000" cy="5257800"/>
          </a:xfrm>
        </p:spPr>
        <p:txBody>
          <a:bodyPr/>
          <a:lstStyle/>
          <a:p>
            <a:pPr eaLnBrk="1" hangingPunct="1">
              <a:lnSpc>
                <a:spcPct val="90000"/>
              </a:lnSpc>
            </a:pPr>
            <a:r>
              <a:rPr lang="en-US" altLang="en-US" sz="2600" i="1" smtClean="0"/>
              <a:t>Distance measure</a:t>
            </a:r>
            <a:r>
              <a:rPr lang="en-US" altLang="en-US" sz="2600" smtClean="0"/>
              <a:t> will determine how the </a:t>
            </a:r>
            <a:r>
              <a:rPr lang="en-US" altLang="en-US" sz="2600" i="1" smtClean="0"/>
              <a:t>similarity</a:t>
            </a:r>
            <a:r>
              <a:rPr lang="en-US" altLang="en-US" sz="2600" smtClean="0"/>
              <a:t> of two elements is calculated and it will influence the shape of the clusters.</a:t>
            </a:r>
          </a:p>
          <a:p>
            <a:pPr eaLnBrk="1" hangingPunct="1">
              <a:lnSpc>
                <a:spcPct val="90000"/>
              </a:lnSpc>
              <a:buFont typeface="Wingdings" pitchFamily="2" charset="2"/>
              <a:buNone/>
            </a:pPr>
            <a:r>
              <a:rPr lang="en-US" altLang="en-US" sz="2600" smtClean="0"/>
              <a:t>	They include:</a:t>
            </a:r>
          </a:p>
          <a:p>
            <a:pPr eaLnBrk="1" hangingPunct="1">
              <a:lnSpc>
                <a:spcPct val="90000"/>
              </a:lnSpc>
              <a:buFont typeface="Wingdings" pitchFamily="2" charset="2"/>
              <a:buNone/>
            </a:pPr>
            <a:r>
              <a:rPr lang="en-US" altLang="en-US" sz="2600" smtClean="0"/>
              <a:t>1. The </a:t>
            </a:r>
            <a:r>
              <a:rPr lang="en-US" altLang="en-US" sz="2600" u="sng" smtClean="0">
                <a:hlinkClick r:id="rId2" tooltip="Euclidean distance"/>
              </a:rPr>
              <a:t>Euclidean distance</a:t>
            </a:r>
            <a:r>
              <a:rPr lang="en-US" altLang="en-US" sz="2600" smtClean="0"/>
              <a:t> (also called 2-norm distance) is given by: </a:t>
            </a:r>
          </a:p>
          <a:p>
            <a:pPr eaLnBrk="1" hangingPunct="1">
              <a:lnSpc>
                <a:spcPct val="90000"/>
              </a:lnSpc>
              <a:buFont typeface="Wingdings" pitchFamily="2" charset="2"/>
              <a:buNone/>
            </a:pPr>
            <a:endParaRPr lang="en-US" altLang="en-US" sz="2600" smtClean="0"/>
          </a:p>
          <a:p>
            <a:pPr eaLnBrk="1" hangingPunct="1">
              <a:lnSpc>
                <a:spcPct val="90000"/>
              </a:lnSpc>
              <a:buFont typeface="Wingdings" pitchFamily="2" charset="2"/>
              <a:buNone/>
            </a:pPr>
            <a:endParaRPr lang="en-US" altLang="en-US" sz="2600" smtClean="0"/>
          </a:p>
          <a:p>
            <a:pPr eaLnBrk="1" hangingPunct="1">
              <a:lnSpc>
                <a:spcPct val="90000"/>
              </a:lnSpc>
              <a:buFont typeface="Wingdings" pitchFamily="2" charset="2"/>
              <a:buNone/>
            </a:pPr>
            <a:r>
              <a:rPr lang="en-US" altLang="en-US" sz="2600" smtClean="0"/>
              <a:t>2. The </a:t>
            </a:r>
            <a:r>
              <a:rPr lang="en-US" altLang="en-US" sz="2600" u="sng" smtClean="0">
                <a:hlinkClick r:id="rId3" tooltip="Manhattan distance"/>
              </a:rPr>
              <a:t>Manhattan distance</a:t>
            </a:r>
            <a:r>
              <a:rPr lang="en-US" altLang="en-US" sz="2600" smtClean="0"/>
              <a:t> (also called taxicab norm or 1-norm) is given by:</a:t>
            </a:r>
          </a:p>
          <a:p>
            <a:pPr eaLnBrk="1" hangingPunct="1">
              <a:lnSpc>
                <a:spcPct val="90000"/>
              </a:lnSpc>
              <a:buFont typeface="Wingdings" pitchFamily="2" charset="2"/>
              <a:buNone/>
            </a:pPr>
            <a:endParaRPr lang="en-US" altLang="en-US" sz="2600" smtClean="0"/>
          </a:p>
          <a:p>
            <a:pPr algn="just" eaLnBrk="1" hangingPunct="1">
              <a:lnSpc>
                <a:spcPct val="90000"/>
              </a:lnSpc>
              <a:buFont typeface="Wingdings" pitchFamily="2" charset="2"/>
              <a:buNone/>
            </a:pPr>
            <a:r>
              <a:rPr lang="en-US" altLang="en-US" sz="2600" smtClean="0"/>
              <a:t> </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638800"/>
            <a:ext cx="3200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733800"/>
            <a:ext cx="2590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62575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887" t="21458" r="8872" b="23959"/>
          <a:stretch/>
        </p:blipFill>
        <p:spPr bwMode="auto">
          <a:xfrm>
            <a:off x="381000" y="-19666"/>
            <a:ext cx="8123903" cy="3697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1312" t="5056" r="5512" b="24237"/>
          <a:stretch/>
        </p:blipFill>
        <p:spPr bwMode="auto">
          <a:xfrm>
            <a:off x="228600" y="3677779"/>
            <a:ext cx="8686800" cy="2951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34826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595" t="8962" r="3099" b="10550"/>
          <a:stretch/>
        </p:blipFill>
        <p:spPr bwMode="auto">
          <a:xfrm>
            <a:off x="-1" y="0"/>
            <a:ext cx="8879307"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17436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847" t="7657" b="8922"/>
          <a:stretch/>
        </p:blipFill>
        <p:spPr bwMode="auto">
          <a:xfrm>
            <a:off x="0" y="56534"/>
            <a:ext cx="9144000" cy="6801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97257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Linkage - HAC</a:t>
            </a:r>
          </a:p>
        </p:txBody>
      </p:sp>
      <p:sp>
        <p:nvSpPr>
          <p:cNvPr id="5" name="Content Placeholder 4"/>
          <p:cNvSpPr>
            <a:spLocks noGrp="1"/>
          </p:cNvSpPr>
          <p:nvPr>
            <p:ph idx="1"/>
          </p:nvPr>
        </p:nvSpPr>
        <p:spPr/>
        <p:txBody>
          <a:bodyPr/>
          <a:lstStyle/>
          <a:p>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086" t="26363" r="16287" b="18698"/>
          <a:stretch/>
        </p:blipFill>
        <p:spPr bwMode="auto">
          <a:xfrm>
            <a:off x="968477" y="1524000"/>
            <a:ext cx="6331975" cy="448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45900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887" t="21458" r="8872" b="23959"/>
          <a:stretch/>
        </p:blipFill>
        <p:spPr bwMode="auto">
          <a:xfrm>
            <a:off x="381000" y="-19666"/>
            <a:ext cx="8123903" cy="3697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1312" t="5056" r="5512" b="24237"/>
          <a:stretch/>
        </p:blipFill>
        <p:spPr bwMode="auto">
          <a:xfrm>
            <a:off x="228600" y="3677779"/>
            <a:ext cx="8686800" cy="2951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3100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Linkage - HAC</a:t>
            </a:r>
          </a:p>
        </p:txBody>
      </p:sp>
      <p:sp>
        <p:nvSpPr>
          <p:cNvPr id="4" name="Content Placeholder 3"/>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76" t="19389" r="2916" b="11529"/>
          <a:stretch/>
        </p:blipFill>
        <p:spPr bwMode="auto">
          <a:xfrm>
            <a:off x="0" y="1295400"/>
            <a:ext cx="9172348"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57935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77" t="30794" r="4198" b="15113"/>
          <a:stretch/>
        </p:blipFill>
        <p:spPr bwMode="auto">
          <a:xfrm>
            <a:off x="-228600" y="0"/>
            <a:ext cx="9535100"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2803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908" t="26883" r="24351" b="36620"/>
          <a:stretch/>
        </p:blipFill>
        <p:spPr bwMode="auto">
          <a:xfrm>
            <a:off x="560438" y="1828800"/>
            <a:ext cx="8050162" cy="4376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8140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046" t="10589" r="2915" b="10225"/>
          <a:stretch/>
        </p:blipFill>
        <p:spPr bwMode="auto">
          <a:xfrm>
            <a:off x="152400" y="34412"/>
            <a:ext cx="8686800" cy="682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59868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24" t="4400" r="14824" b="20653"/>
          <a:stretch/>
        </p:blipFill>
        <p:spPr bwMode="auto">
          <a:xfrm>
            <a:off x="0" y="0"/>
            <a:ext cx="9143486" cy="6848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6510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endParaRPr lang="en-US" altLang="en-US" smtClean="0"/>
          </a:p>
        </p:txBody>
      </p:sp>
      <p:sp>
        <p:nvSpPr>
          <p:cNvPr id="8195" name="Rectangle 3"/>
          <p:cNvSpPr>
            <a:spLocks noGrp="1" noChangeArrowheads="1"/>
          </p:cNvSpPr>
          <p:nvPr>
            <p:ph type="body" idx="1"/>
          </p:nvPr>
        </p:nvSpPr>
        <p:spPr>
          <a:xfrm>
            <a:off x="228600" y="533400"/>
            <a:ext cx="8915400" cy="6324600"/>
          </a:xfrm>
        </p:spPr>
        <p:txBody>
          <a:bodyPr/>
          <a:lstStyle/>
          <a:p>
            <a:pPr algn="just" eaLnBrk="1" hangingPunct="1">
              <a:buSzTx/>
              <a:buFont typeface="Symbol" pitchFamily="18" charset="2"/>
              <a:buNone/>
            </a:pPr>
            <a:r>
              <a:rPr lang="en-US" altLang="en-US" smtClean="0"/>
              <a:t>3.The</a:t>
            </a:r>
            <a:r>
              <a:rPr lang="en-US" altLang="en-US" u="sng" smtClean="0"/>
              <a:t> </a:t>
            </a:r>
            <a:r>
              <a:rPr lang="en-US" altLang="en-US" u="sng" smtClean="0">
                <a:hlinkClick r:id="rId2" tooltip="Maximum norm"/>
              </a:rPr>
              <a:t>maximum norm</a:t>
            </a:r>
            <a:r>
              <a:rPr lang="en-US" altLang="en-US" smtClean="0"/>
              <a:t> is given by:</a:t>
            </a:r>
          </a:p>
          <a:p>
            <a:pPr eaLnBrk="1" hangingPunct="1">
              <a:buFont typeface="Wingdings" pitchFamily="2" charset="2"/>
              <a:buNone/>
            </a:pPr>
            <a:endParaRPr lang="en-US" altLang="en-US" smtClean="0"/>
          </a:p>
          <a:p>
            <a:pPr eaLnBrk="1" hangingPunct="1">
              <a:buFont typeface="Wingdings" pitchFamily="2" charset="2"/>
              <a:buNone/>
            </a:pPr>
            <a:endParaRPr lang="en-US" altLang="en-US" smtClean="0"/>
          </a:p>
          <a:p>
            <a:pPr eaLnBrk="1" hangingPunct="1">
              <a:buFont typeface="Wingdings" pitchFamily="2" charset="2"/>
              <a:buNone/>
            </a:pPr>
            <a:r>
              <a:rPr lang="en-US" altLang="en-US" smtClean="0"/>
              <a:t>4. The</a:t>
            </a:r>
            <a:r>
              <a:rPr lang="en-US" altLang="en-US" u="sng" smtClean="0"/>
              <a:t> </a:t>
            </a:r>
            <a:r>
              <a:rPr lang="en-US" altLang="en-US" u="sng" smtClean="0">
                <a:hlinkClick r:id="rId3" tooltip="Mahalanobis distance"/>
              </a:rPr>
              <a:t>Mahalanobis distance</a:t>
            </a:r>
            <a:r>
              <a:rPr lang="en-US" altLang="en-US" smtClean="0"/>
              <a:t> corrects data for different scales and correlations in the variables. </a:t>
            </a:r>
          </a:p>
          <a:p>
            <a:pPr eaLnBrk="1" hangingPunct="1">
              <a:buFont typeface="Wingdings" pitchFamily="2" charset="2"/>
              <a:buNone/>
            </a:pPr>
            <a:r>
              <a:rPr lang="en-US" altLang="en-US" smtClean="0"/>
              <a:t>5. </a:t>
            </a:r>
            <a:r>
              <a:rPr lang="en-US" altLang="en-US" u="sng" smtClean="0">
                <a:hlinkClick r:id="rId4" tooltip="Inner product space"/>
              </a:rPr>
              <a:t>Inner product space</a:t>
            </a:r>
            <a:r>
              <a:rPr lang="en-US" altLang="en-US" smtClean="0"/>
              <a:t>: The angle between two vectors can be used as a distance measure when clustering high dimensional data </a:t>
            </a:r>
          </a:p>
          <a:p>
            <a:pPr eaLnBrk="1" hangingPunct="1">
              <a:buFont typeface="Wingdings" pitchFamily="2" charset="2"/>
              <a:buNone/>
            </a:pPr>
            <a:r>
              <a:rPr lang="en-US" altLang="en-US" smtClean="0"/>
              <a:t>6. </a:t>
            </a:r>
            <a:r>
              <a:rPr lang="en-US" altLang="en-US" u="sng" smtClean="0">
                <a:hlinkClick r:id="rId5" tooltip="Hamming distance"/>
              </a:rPr>
              <a:t>Hamming distance</a:t>
            </a:r>
            <a:r>
              <a:rPr lang="en-US" altLang="en-US" smtClean="0"/>
              <a:t> (sometimes edit distance) measures the minimum number of substitutions required to change one member into another. </a:t>
            </a:r>
          </a:p>
          <a:p>
            <a:pPr algn="just" eaLnBrk="1" hangingPunct="1">
              <a:buSzTx/>
              <a:buFont typeface="Symbol" pitchFamily="18" charset="2"/>
              <a:buChar char=""/>
            </a:pPr>
            <a:endParaRPr lang="en-US" altLang="en-US" smtClean="0"/>
          </a:p>
        </p:txBody>
      </p:sp>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295400"/>
            <a:ext cx="2590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6957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b="1" dirty="0" err="1"/>
              <a:t>Jaccard</a:t>
            </a:r>
            <a:r>
              <a:rPr lang="en-US" b="1" dirty="0"/>
              <a:t> Similarity</a:t>
            </a:r>
            <a:endParaRPr lang="en-US" dirty="0"/>
          </a:p>
        </p:txBody>
      </p:sp>
      <p:sp>
        <p:nvSpPr>
          <p:cNvPr id="3" name="Content Placeholder 2"/>
          <p:cNvSpPr>
            <a:spLocks noGrp="1"/>
          </p:cNvSpPr>
          <p:nvPr>
            <p:ph idx="1"/>
          </p:nvPr>
        </p:nvSpPr>
        <p:spPr>
          <a:xfrm>
            <a:off x="0" y="1143000"/>
            <a:ext cx="9220200" cy="5334000"/>
          </a:xfrm>
        </p:spPr>
        <p:txBody>
          <a:bodyPr>
            <a:normAutofit/>
          </a:bodyPr>
          <a:lstStyle/>
          <a:p>
            <a:r>
              <a:rPr lang="en-US" dirty="0" err="1"/>
              <a:t>Jaccard</a:t>
            </a:r>
            <a:r>
              <a:rPr lang="en-US" dirty="0"/>
              <a:t> distance to measure the distance between documents</a:t>
            </a:r>
          </a:p>
          <a:p>
            <a:r>
              <a:rPr lang="en-US" b="1" dirty="0" err="1"/>
              <a:t>Jaccard</a:t>
            </a:r>
            <a:r>
              <a:rPr lang="en-US" b="1" dirty="0"/>
              <a:t> Similarity</a:t>
            </a:r>
          </a:p>
          <a:p>
            <a:r>
              <a:rPr lang="en-US" dirty="0"/>
              <a:t>Consider two sets A = {0,1, 2, 5, 6}  and B = { 0, 2, 3, 5, 7, 9}</a:t>
            </a:r>
          </a:p>
          <a:p>
            <a:r>
              <a:rPr lang="en-US" dirty="0"/>
              <a:t>How similar are A and B?</a:t>
            </a:r>
          </a:p>
          <a:p>
            <a:r>
              <a:rPr lang="en-US" dirty="0"/>
              <a:t>The </a:t>
            </a:r>
            <a:r>
              <a:rPr lang="en-US" dirty="0" err="1"/>
              <a:t>Jaccard</a:t>
            </a:r>
            <a:r>
              <a:rPr lang="en-US" dirty="0"/>
              <a:t> similarity is defined</a:t>
            </a:r>
          </a:p>
          <a:p>
            <a:endParaRPr lang="en-US" dirty="0"/>
          </a:p>
        </p:txBody>
      </p:sp>
      <p:pic>
        <p:nvPicPr>
          <p:cNvPr id="3075"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1845" t="54792" r="30557" b="26041"/>
          <a:stretch/>
        </p:blipFill>
        <p:spPr bwMode="auto">
          <a:xfrm>
            <a:off x="1676400" y="4953000"/>
            <a:ext cx="5105400" cy="1463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9507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With clusters</a:t>
            </a:r>
            <a:endParaRPr lang="en-US" dirty="0"/>
          </a:p>
        </p:txBody>
      </p:sp>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31585"/>
            <a:ext cx="8229600" cy="4463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66818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Documents to Sets</a:t>
            </a:r>
            <a:endParaRPr lang="en-US" dirty="0"/>
          </a:p>
        </p:txBody>
      </p:sp>
      <p:sp>
        <p:nvSpPr>
          <p:cNvPr id="3" name="Content Placeholder 2"/>
          <p:cNvSpPr>
            <a:spLocks noGrp="1"/>
          </p:cNvSpPr>
          <p:nvPr>
            <p:ph idx="1"/>
          </p:nvPr>
        </p:nvSpPr>
        <p:spPr>
          <a:xfrm>
            <a:off x="0" y="1371600"/>
            <a:ext cx="9067800" cy="4754563"/>
          </a:xfrm>
        </p:spPr>
        <p:txBody>
          <a:bodyPr>
            <a:noAutofit/>
          </a:bodyPr>
          <a:lstStyle/>
          <a:p>
            <a:pPr algn="just"/>
            <a:r>
              <a:rPr lang="en-US" sz="2800" dirty="0"/>
              <a:t>A more general approach is to shingle the document. This takes consecutive words and group them as a single object. </a:t>
            </a:r>
            <a:r>
              <a:rPr lang="en-US" sz="2800" b="1" dirty="0"/>
              <a:t>A k-shingle </a:t>
            </a:r>
            <a:r>
              <a:rPr lang="en-US" sz="2800" dirty="0"/>
              <a:t>is a consecutive set of k words. So the set of all 1-shingles is exactly the bag of words model. An alternative name to k-shingle is an k-gram. These mean the same thing.</a:t>
            </a:r>
          </a:p>
          <a:p>
            <a:pPr algn="just"/>
            <a:endParaRPr lang="en-US" sz="2800" dirty="0"/>
          </a:p>
          <a:p>
            <a:r>
              <a:rPr lang="en-US" sz="2800" dirty="0"/>
              <a:t>D1 : I am Sam.</a:t>
            </a:r>
          </a:p>
          <a:p>
            <a:r>
              <a:rPr lang="en-US" sz="2800" dirty="0"/>
              <a:t>D2 : Sam I am.</a:t>
            </a:r>
          </a:p>
          <a:p>
            <a:r>
              <a:rPr lang="en-US" sz="2800" dirty="0"/>
              <a:t>D3 : I do not like green eggs and ham.</a:t>
            </a:r>
          </a:p>
          <a:p>
            <a:r>
              <a:rPr lang="en-US" sz="2800" dirty="0"/>
              <a:t>D4 : I do not like them, Sam I am.</a:t>
            </a:r>
          </a:p>
        </p:txBody>
      </p:sp>
    </p:spTree>
    <p:extLst>
      <p:ext uri="{BB962C8B-B14F-4D97-AF65-F5344CB8AC3E}">
        <p14:creationId xmlns:p14="http://schemas.microsoft.com/office/powerpoint/2010/main" val="37319206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00800"/>
          </a:xfrm>
        </p:spPr>
        <p:txBody>
          <a:bodyPr>
            <a:normAutofit/>
          </a:bodyPr>
          <a:lstStyle/>
          <a:p>
            <a:r>
              <a:rPr lang="en-US" dirty="0"/>
              <a:t>The (k = 1)-shingles of D1 </a:t>
            </a:r>
            <a:r>
              <a:rPr lang="en-US" b="1" dirty="0"/>
              <a:t>U</a:t>
            </a:r>
            <a:r>
              <a:rPr lang="en-US" dirty="0"/>
              <a:t> D2 </a:t>
            </a:r>
            <a:r>
              <a:rPr lang="en-US" b="1" dirty="0"/>
              <a:t>U</a:t>
            </a:r>
            <a:r>
              <a:rPr lang="en-US" dirty="0"/>
              <a:t> D3 </a:t>
            </a:r>
            <a:r>
              <a:rPr lang="en-US" b="1" dirty="0"/>
              <a:t>U</a:t>
            </a:r>
            <a:r>
              <a:rPr lang="en-US" dirty="0"/>
              <a:t> D4 are: </a:t>
            </a:r>
          </a:p>
          <a:p>
            <a:pPr marL="0" indent="0">
              <a:buNone/>
            </a:pPr>
            <a:r>
              <a:rPr lang="en-US" dirty="0"/>
              <a:t>{ [I], [am], [Sam], [do], [not], [like], [green], [eggs], [and], [ham], [them] }</a:t>
            </a:r>
          </a:p>
          <a:p>
            <a:pPr marL="0" indent="0">
              <a:buNone/>
            </a:pPr>
            <a:endParaRPr lang="en-US" dirty="0"/>
          </a:p>
          <a:p>
            <a:r>
              <a:rPr lang="en-US" dirty="0"/>
              <a:t>The (k = 2)-shingles of D1 </a:t>
            </a:r>
            <a:r>
              <a:rPr lang="en-US" b="1" dirty="0"/>
              <a:t>U</a:t>
            </a:r>
            <a:r>
              <a:rPr lang="en-US" dirty="0"/>
              <a:t> D2 </a:t>
            </a:r>
            <a:r>
              <a:rPr lang="en-US" b="1" dirty="0"/>
              <a:t>U</a:t>
            </a:r>
            <a:r>
              <a:rPr lang="en-US" dirty="0"/>
              <a:t> D3 </a:t>
            </a:r>
            <a:r>
              <a:rPr lang="en-US" b="1" dirty="0"/>
              <a:t>U</a:t>
            </a:r>
            <a:r>
              <a:rPr lang="en-US" dirty="0"/>
              <a:t> D4 are: </a:t>
            </a:r>
          </a:p>
          <a:p>
            <a:pPr marL="0" indent="0">
              <a:buNone/>
            </a:pPr>
            <a:r>
              <a:rPr lang="en-US" dirty="0"/>
              <a:t>{[I am], [am Sam], [Sam Sam], [Sam I], [am I], [I do], [do not], [not like], [like green], [green eggs], [eggs and], [and ham], [like them], [them Sam]}</a:t>
            </a:r>
          </a:p>
        </p:txBody>
      </p:sp>
    </p:spTree>
    <p:extLst>
      <p:ext uri="{BB962C8B-B14F-4D97-AF65-F5344CB8AC3E}">
        <p14:creationId xmlns:p14="http://schemas.microsoft.com/office/powerpoint/2010/main" val="7675906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Jaccard</a:t>
            </a:r>
            <a:r>
              <a:rPr lang="en-US" b="1" dirty="0"/>
              <a:t> with Shingles</a:t>
            </a:r>
            <a:endParaRPr lang="en-US" dirty="0"/>
          </a:p>
        </p:txBody>
      </p:sp>
      <p:sp>
        <p:nvSpPr>
          <p:cNvPr id="3" name="Content Placeholder 2"/>
          <p:cNvSpPr>
            <a:spLocks noGrp="1"/>
          </p:cNvSpPr>
          <p:nvPr>
            <p:ph idx="1"/>
          </p:nvPr>
        </p:nvSpPr>
        <p:spPr>
          <a:xfrm>
            <a:off x="152400" y="1600200"/>
            <a:ext cx="8839200" cy="4525963"/>
          </a:xfrm>
        </p:spPr>
        <p:txBody>
          <a:bodyPr/>
          <a:lstStyle/>
          <a:p>
            <a:r>
              <a:rPr lang="en-US" dirty="0"/>
              <a:t>Consider the (k = 2)-shingles for each D1, D2, D3, and D4:</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235" t="22917" r="7924" b="51059"/>
          <a:stretch/>
        </p:blipFill>
        <p:spPr bwMode="auto">
          <a:xfrm>
            <a:off x="304800" y="3200400"/>
            <a:ext cx="8534400" cy="1903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72273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0487" t="39517" r="7350" b="21423"/>
          <a:stretch/>
        </p:blipFill>
        <p:spPr bwMode="auto">
          <a:xfrm>
            <a:off x="381000" y="1143000"/>
            <a:ext cx="85725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40438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t>Similarity measures in arithmetic terms</a:t>
            </a:r>
          </a:p>
        </p:txBody>
      </p:sp>
      <p:pic>
        <p:nvPicPr>
          <p:cNvPr id="348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04900" y="1744663"/>
            <a:ext cx="6934200" cy="4238625"/>
          </a:xfrm>
          <a:noFill/>
        </p:spPr>
      </p:pic>
    </p:spTree>
    <p:extLst>
      <p:ext uri="{BB962C8B-B14F-4D97-AF65-F5344CB8AC3E}">
        <p14:creationId xmlns:p14="http://schemas.microsoft.com/office/powerpoint/2010/main" val="34500280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calculation</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Let us say </a:t>
            </a:r>
          </a:p>
          <a:p>
            <a:r>
              <a:rPr lang="en-US" dirty="0" smtClean="0"/>
              <a:t>D1 = &lt; 3 4 5 6&gt;</a:t>
            </a:r>
          </a:p>
          <a:p>
            <a:r>
              <a:rPr lang="en-US" dirty="0" smtClean="0"/>
              <a:t>D2 = &lt;1 2 3 4&gt;</a:t>
            </a:r>
          </a:p>
          <a:p>
            <a:r>
              <a:rPr lang="en-US" dirty="0" smtClean="0"/>
              <a:t>L1 = </a:t>
            </a:r>
            <a:r>
              <a:rPr lang="en-US" dirty="0" err="1" smtClean="0"/>
              <a:t>sqrt</a:t>
            </a:r>
            <a:r>
              <a:rPr lang="en-US" dirty="0" smtClean="0"/>
              <a:t>(3*3+4*4+5*5+6*6) = </a:t>
            </a:r>
            <a:r>
              <a:rPr lang="en-US" dirty="0" err="1" smtClean="0"/>
              <a:t>sqrt</a:t>
            </a:r>
            <a:r>
              <a:rPr lang="en-US" dirty="0" smtClean="0"/>
              <a:t>(86)</a:t>
            </a:r>
          </a:p>
          <a:p>
            <a:r>
              <a:rPr lang="en-US" dirty="0" smtClean="0"/>
              <a:t>L1*L1 = 86</a:t>
            </a:r>
          </a:p>
          <a:p>
            <a:r>
              <a:rPr lang="en-US" dirty="0" smtClean="0"/>
              <a:t>L2 = </a:t>
            </a:r>
            <a:r>
              <a:rPr lang="en-US" dirty="0" err="1" smtClean="0"/>
              <a:t>sqrt</a:t>
            </a:r>
            <a:r>
              <a:rPr lang="en-US" dirty="0" smtClean="0"/>
              <a:t>(1*1+2*2+3*3+4*4) = </a:t>
            </a:r>
            <a:r>
              <a:rPr lang="en-US" dirty="0" err="1" smtClean="0"/>
              <a:t>sqrt</a:t>
            </a:r>
            <a:r>
              <a:rPr lang="en-US" dirty="0" smtClean="0"/>
              <a:t>(30)</a:t>
            </a:r>
          </a:p>
          <a:p>
            <a:r>
              <a:rPr lang="en-US" dirty="0" smtClean="0"/>
              <a:t>L2*L2 = 30</a:t>
            </a:r>
          </a:p>
          <a:p>
            <a:r>
              <a:rPr lang="en-US" dirty="0" smtClean="0"/>
              <a:t>|D1.D2| = (3*1+4*2+5*3+6*4) = 50</a:t>
            </a:r>
          </a:p>
          <a:p>
            <a:r>
              <a:rPr lang="en-US" dirty="0" smtClean="0"/>
              <a:t>|D1.D1| =(3*3+4*4+5*5+6*6)  = 86</a:t>
            </a:r>
          </a:p>
          <a:p>
            <a:r>
              <a:rPr lang="en-US" dirty="0" smtClean="0"/>
              <a:t>|D2.D2| = (1*1+2*2+3*3+4*4) = 30</a:t>
            </a:r>
          </a:p>
          <a:p>
            <a:r>
              <a:rPr lang="en-US" b="1" dirty="0" smtClean="0">
                <a:solidFill>
                  <a:srgbClr val="FF0000"/>
                </a:solidFill>
              </a:rPr>
              <a:t>Dice similarity(1,2) = 2*50/(86+30) = 100/116 =  0.86</a:t>
            </a:r>
          </a:p>
          <a:p>
            <a:r>
              <a:rPr lang="en-US" b="1" dirty="0" smtClean="0">
                <a:solidFill>
                  <a:srgbClr val="FF0000"/>
                </a:solidFill>
              </a:rPr>
              <a:t>Jaccard similarity(1,2) = 50/(86+30-50) = 50/66=  0.76</a:t>
            </a:r>
          </a:p>
          <a:p>
            <a:r>
              <a:rPr lang="en-US" b="1" dirty="0" smtClean="0">
                <a:solidFill>
                  <a:srgbClr val="FF0000"/>
                </a:solidFill>
              </a:rPr>
              <a:t>Dice similarity (1,1) = 2*86/(86+86) = 1</a:t>
            </a:r>
          </a:p>
          <a:p>
            <a:r>
              <a:rPr lang="en-US" b="1" dirty="0" err="1" smtClean="0">
                <a:solidFill>
                  <a:srgbClr val="FF0000"/>
                </a:solidFill>
              </a:rPr>
              <a:t>Jaccard</a:t>
            </a:r>
            <a:r>
              <a:rPr lang="en-US" b="1" dirty="0" smtClean="0">
                <a:solidFill>
                  <a:srgbClr val="FF0000"/>
                </a:solidFill>
              </a:rPr>
              <a:t> similarity(1,1) = 86/(86+86 -86) = 1</a:t>
            </a:r>
          </a:p>
          <a:p>
            <a:r>
              <a:rPr lang="en-US" b="1" dirty="0" smtClean="0">
                <a:solidFill>
                  <a:srgbClr val="FF0000"/>
                </a:solidFill>
              </a:rPr>
              <a:t>Dice similarity(2,2) = 2*30/(30+30) = 1</a:t>
            </a:r>
          </a:p>
          <a:p>
            <a:r>
              <a:rPr lang="en-US" b="1" dirty="0" err="1" smtClean="0">
                <a:solidFill>
                  <a:srgbClr val="FF0000"/>
                </a:solidFill>
              </a:rPr>
              <a:t>Jaccard</a:t>
            </a:r>
            <a:r>
              <a:rPr lang="en-US" b="1" dirty="0" smtClean="0">
                <a:solidFill>
                  <a:srgbClr val="FF0000"/>
                </a:solidFill>
              </a:rPr>
              <a:t> similarity(2,2) = 30/(30+30-30) = 1</a:t>
            </a:r>
          </a:p>
          <a:p>
            <a:endParaRPr lang="en-US" dirty="0"/>
          </a:p>
        </p:txBody>
      </p:sp>
    </p:spTree>
    <p:extLst>
      <p:ext uri="{BB962C8B-B14F-4D97-AF65-F5344CB8AC3E}">
        <p14:creationId xmlns:p14="http://schemas.microsoft.com/office/powerpoint/2010/main" val="136737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Resemblance</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2438400"/>
            <a:ext cx="4316048" cy="124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90600" y="1752600"/>
            <a:ext cx="4572000" cy="646331"/>
          </a:xfrm>
          <a:prstGeom prst="rect">
            <a:avLst/>
          </a:prstGeom>
        </p:spPr>
        <p:txBody>
          <a:bodyPr>
            <a:spAutoFit/>
          </a:bodyPr>
          <a:lstStyle/>
          <a:p>
            <a:r>
              <a:rPr lang="en-US" dirty="0" smtClean="0">
                <a:solidFill>
                  <a:prstClr val="black"/>
                </a:solidFill>
              </a:rPr>
              <a:t>Jaccard coefficient computed</a:t>
            </a:r>
          </a:p>
          <a:p>
            <a:r>
              <a:rPr lang="en-US" dirty="0" smtClean="0">
                <a:solidFill>
                  <a:prstClr val="black"/>
                </a:solidFill>
              </a:rPr>
              <a:t>with shingled documents</a:t>
            </a:r>
            <a:endParaRPr lang="en-US" dirty="0">
              <a:solidFill>
                <a:prstClr val="black"/>
              </a:solidFill>
            </a:endParaRPr>
          </a:p>
        </p:txBody>
      </p:sp>
    </p:spTree>
    <p:extLst>
      <p:ext uri="{BB962C8B-B14F-4D97-AF65-F5344CB8AC3E}">
        <p14:creationId xmlns:p14="http://schemas.microsoft.com/office/powerpoint/2010/main" val="1111895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Document similarity vs document resemblance</a:t>
            </a:r>
            <a:endParaRPr lang="en-US" dirty="0"/>
          </a:p>
        </p:txBody>
      </p:sp>
      <p:sp>
        <p:nvSpPr>
          <p:cNvPr id="3" name="Content Placeholder 2"/>
          <p:cNvSpPr>
            <a:spLocks noGrp="1"/>
          </p:cNvSpPr>
          <p:nvPr>
            <p:ph idx="1"/>
          </p:nvPr>
        </p:nvSpPr>
        <p:spPr/>
        <p:txBody>
          <a:bodyPr/>
          <a:lstStyle/>
          <a:p>
            <a:r>
              <a:rPr lang="en-US" dirty="0" smtClean="0"/>
              <a:t>D1: India beat England</a:t>
            </a:r>
          </a:p>
          <a:p>
            <a:r>
              <a:rPr lang="en-US" dirty="0" smtClean="0"/>
              <a:t>D2: England beat India</a:t>
            </a:r>
          </a:p>
          <a:p>
            <a:r>
              <a:rPr lang="en-US" dirty="0" smtClean="0"/>
              <a:t>Find 2-grams</a:t>
            </a:r>
          </a:p>
          <a:p>
            <a:r>
              <a:rPr lang="en-US" dirty="0" smtClean="0"/>
              <a:t>No overlap</a:t>
            </a:r>
          </a:p>
          <a:p>
            <a:r>
              <a:rPr lang="en-US" dirty="0" smtClean="0"/>
              <a:t>No/zero document resemblance, r</a:t>
            </a:r>
            <a:r>
              <a:rPr lang="en-US" baseline="-25000" dirty="0" smtClean="0"/>
              <a:t>2</a:t>
            </a:r>
            <a:r>
              <a:rPr lang="en-US" dirty="0" smtClean="0"/>
              <a:t>(D1,D2)=0</a:t>
            </a:r>
          </a:p>
          <a:p>
            <a:r>
              <a:rPr lang="en-US" dirty="0" smtClean="0"/>
              <a:t>Document similarity, yes/JC =1</a:t>
            </a:r>
            <a:endParaRPr lang="en-US" dirty="0"/>
          </a:p>
        </p:txBody>
      </p:sp>
    </p:spTree>
    <p:extLst>
      <p:ext uri="{BB962C8B-B14F-4D97-AF65-F5344CB8AC3E}">
        <p14:creationId xmlns:p14="http://schemas.microsoft.com/office/powerpoint/2010/main" val="1177559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z="4800" smtClean="0"/>
              <a:t>K-MEANS CLUSTERING</a:t>
            </a:r>
          </a:p>
        </p:txBody>
      </p:sp>
      <p:sp>
        <p:nvSpPr>
          <p:cNvPr id="9219" name="Rectangle 3"/>
          <p:cNvSpPr>
            <a:spLocks noGrp="1" noChangeArrowheads="1"/>
          </p:cNvSpPr>
          <p:nvPr>
            <p:ph type="body" idx="1"/>
          </p:nvPr>
        </p:nvSpPr>
        <p:spPr>
          <a:xfrm>
            <a:off x="0" y="1719263"/>
            <a:ext cx="9144000" cy="5138737"/>
          </a:xfrm>
        </p:spPr>
        <p:txBody>
          <a:bodyPr/>
          <a:lstStyle/>
          <a:p>
            <a:pPr eaLnBrk="1" hangingPunct="1"/>
            <a:r>
              <a:rPr lang="en-US" altLang="en-US" smtClean="0"/>
              <a:t>The </a:t>
            </a:r>
            <a:r>
              <a:rPr lang="en-US" altLang="en-US" b="1" smtClean="0"/>
              <a:t>k-means algorithm</a:t>
            </a:r>
            <a:r>
              <a:rPr lang="en-US" altLang="en-US" smtClean="0"/>
              <a:t> is an algorithm to </a:t>
            </a:r>
            <a:r>
              <a:rPr lang="en-US" altLang="en-US" smtClean="0">
                <a:hlinkClick r:id="rId2" tooltip="Data clustering"/>
              </a:rPr>
              <a:t>cluster</a:t>
            </a:r>
            <a:r>
              <a:rPr lang="en-US" altLang="en-US" smtClean="0"/>
              <a:t> </a:t>
            </a:r>
            <a:r>
              <a:rPr lang="en-US" altLang="en-US" i="1" smtClean="0"/>
              <a:t>n</a:t>
            </a:r>
            <a:r>
              <a:rPr lang="en-US" altLang="en-US" smtClean="0"/>
              <a:t> objects based on attributes into </a:t>
            </a:r>
            <a:r>
              <a:rPr lang="en-US" altLang="en-US" i="1" smtClean="0"/>
              <a:t>k</a:t>
            </a:r>
            <a:r>
              <a:rPr lang="en-US" altLang="en-US" smtClean="0"/>
              <a:t> </a:t>
            </a:r>
            <a:r>
              <a:rPr lang="en-US" altLang="en-US" smtClean="0">
                <a:hlinkClick r:id="rId3" tooltip="Partition of a set"/>
              </a:rPr>
              <a:t>partitions</a:t>
            </a:r>
            <a:r>
              <a:rPr lang="en-US" altLang="en-US" smtClean="0"/>
              <a:t>, where </a:t>
            </a:r>
            <a:r>
              <a:rPr lang="en-US" altLang="en-US" i="1" smtClean="0"/>
              <a:t>k</a:t>
            </a:r>
            <a:r>
              <a:rPr lang="en-US" altLang="en-US" smtClean="0"/>
              <a:t> &lt; </a:t>
            </a:r>
            <a:r>
              <a:rPr lang="en-US" altLang="en-US" i="1" smtClean="0"/>
              <a:t>n</a:t>
            </a:r>
            <a:r>
              <a:rPr lang="en-US" altLang="en-US" smtClean="0"/>
              <a:t>. </a:t>
            </a:r>
          </a:p>
          <a:p>
            <a:pPr eaLnBrk="1" hangingPunct="1"/>
            <a:r>
              <a:rPr lang="en-US" altLang="en-US" smtClean="0"/>
              <a:t>It is similar to the </a:t>
            </a:r>
            <a:r>
              <a:rPr lang="en-US" altLang="en-US" smtClean="0">
                <a:hlinkClick r:id="rId4" tooltip="Expectation-maximization algorithm"/>
              </a:rPr>
              <a:t>expectation-maximization algorithm</a:t>
            </a:r>
            <a:r>
              <a:rPr lang="en-US" altLang="en-US" smtClean="0"/>
              <a:t> for mixtures of </a:t>
            </a:r>
            <a:r>
              <a:rPr lang="en-US" altLang="en-US" smtClean="0">
                <a:hlinkClick r:id="rId5" tooltip="Gaussian distribution"/>
              </a:rPr>
              <a:t>Gaussians</a:t>
            </a:r>
            <a:r>
              <a:rPr lang="en-US" altLang="en-US" smtClean="0"/>
              <a:t> in that they both attempt to find the centers of natural clusters in the data. </a:t>
            </a:r>
          </a:p>
          <a:p>
            <a:pPr eaLnBrk="1" hangingPunct="1"/>
            <a:r>
              <a:rPr lang="en-US" altLang="en-US" smtClean="0"/>
              <a:t>It assumes that the object attributes form a </a:t>
            </a:r>
            <a:r>
              <a:rPr lang="en-US" altLang="en-US" smtClean="0">
                <a:hlinkClick r:id="rId6" tooltip="Vector space"/>
              </a:rPr>
              <a:t>vector space</a:t>
            </a:r>
            <a:r>
              <a:rPr lang="en-US" altLang="en-US" smtClean="0"/>
              <a:t>. </a:t>
            </a:r>
          </a:p>
          <a:p>
            <a:pPr eaLnBrk="1" hangingPunct="1"/>
            <a:endParaRPr lang="en-US" altLang="en-US" smtClean="0"/>
          </a:p>
        </p:txBody>
      </p:sp>
    </p:spTree>
    <p:extLst>
      <p:ext uri="{BB962C8B-B14F-4D97-AF65-F5344CB8AC3E}">
        <p14:creationId xmlns:p14="http://schemas.microsoft.com/office/powerpoint/2010/main" val="27023430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SEARCH QUALITY</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981200"/>
            <a:ext cx="86868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0154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414924"/>
            <a:ext cx="8686800" cy="208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5105400"/>
            <a:ext cx="40005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38200" y="4060210"/>
            <a:ext cx="7391400" cy="646331"/>
          </a:xfrm>
          <a:prstGeom prst="rect">
            <a:avLst/>
          </a:prstGeom>
        </p:spPr>
        <p:txBody>
          <a:bodyPr wrap="square">
            <a:spAutoFit/>
          </a:bodyPr>
          <a:lstStyle/>
          <a:p>
            <a:r>
              <a:rPr lang="en-US" dirty="0" smtClean="0">
                <a:solidFill>
                  <a:prstClr val="black"/>
                </a:solidFill>
              </a:rPr>
              <a:t>Recall represents </a:t>
            </a:r>
            <a:r>
              <a:rPr lang="en-US" dirty="0">
                <a:solidFill>
                  <a:prstClr val="black"/>
                </a:solidFill>
              </a:rPr>
              <a:t>the proportion of relevant documents retrieved </a:t>
            </a:r>
            <a:r>
              <a:rPr lang="en-US" dirty="0" smtClean="0">
                <a:solidFill>
                  <a:prstClr val="black"/>
                </a:solidFill>
              </a:rPr>
              <a:t>to all </a:t>
            </a:r>
            <a:r>
              <a:rPr lang="en-US" dirty="0">
                <a:solidFill>
                  <a:prstClr val="black"/>
                </a:solidFill>
              </a:rPr>
              <a:t>relevant documents</a:t>
            </a:r>
          </a:p>
        </p:txBody>
      </p:sp>
    </p:spTree>
    <p:extLst>
      <p:ext uri="{BB962C8B-B14F-4D97-AF65-F5344CB8AC3E}">
        <p14:creationId xmlns:p14="http://schemas.microsoft.com/office/powerpoint/2010/main" val="4240223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normAutofit fontScale="90000"/>
          </a:bodyPr>
          <a:lstStyle/>
          <a:p>
            <a:r>
              <a:rPr lang="en-US" dirty="0"/>
              <a:t>Statistical properties of terms in information retrieval</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389933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Heaps’ law: Estimating the number of terms</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86868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62000" y="4953000"/>
            <a:ext cx="7162800" cy="1200329"/>
          </a:xfrm>
          <a:prstGeom prst="rect">
            <a:avLst/>
          </a:prstGeom>
        </p:spPr>
        <p:txBody>
          <a:bodyPr wrap="square">
            <a:spAutoFit/>
          </a:bodyPr>
          <a:lstStyle/>
          <a:p>
            <a:r>
              <a:rPr lang="en-US" dirty="0"/>
              <a:t>In linguistics, Heaps' law (also called </a:t>
            </a:r>
            <a:r>
              <a:rPr lang="en-US" dirty="0" err="1"/>
              <a:t>Herdan's</a:t>
            </a:r>
            <a:r>
              <a:rPr lang="en-US" dirty="0"/>
              <a:t> law) is an empirical law which describes the number of distinct words in a document (or set of documents) as a function of the document length (so called type-token relation). </a:t>
            </a:r>
          </a:p>
        </p:txBody>
      </p:sp>
    </p:spTree>
    <p:extLst>
      <p:ext uri="{BB962C8B-B14F-4D97-AF65-F5344CB8AC3E}">
        <p14:creationId xmlns:p14="http://schemas.microsoft.com/office/powerpoint/2010/main" val="28244582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1066800"/>
            <a:ext cx="9067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176" y="4082019"/>
            <a:ext cx="6673850" cy="97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5276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375" t="6889" r="14125" b="3556"/>
          <a:stretch/>
        </p:blipFill>
        <p:spPr bwMode="auto">
          <a:xfrm>
            <a:off x="228600" y="472440"/>
            <a:ext cx="8717280" cy="614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65084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Zipf’s</a:t>
            </a:r>
            <a:r>
              <a:rPr lang="en-US" dirty="0"/>
              <a:t> law: Modeling the distribution of terms</a:t>
            </a: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0600" y="1904999"/>
            <a:ext cx="9982199" cy="4328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01675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228600"/>
            <a:ext cx="8763000" cy="6477000"/>
          </a:xfrm>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709"/>
            <a:ext cx="8458200" cy="305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640"/>
          <a:stretch/>
        </p:blipFill>
        <p:spPr bwMode="auto">
          <a:xfrm>
            <a:off x="457200" y="3033641"/>
            <a:ext cx="8534400" cy="4152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33802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381000"/>
            <a:ext cx="9058275"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52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457200"/>
            <a:ext cx="9058275"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30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endParaRPr lang="en-US" altLang="en-US" baseline="30000" smtClean="0"/>
          </a:p>
        </p:txBody>
      </p:sp>
      <p:sp>
        <p:nvSpPr>
          <p:cNvPr id="10243" name="Rectangle 3"/>
          <p:cNvSpPr>
            <a:spLocks noGrp="1" noChangeArrowheads="1"/>
          </p:cNvSpPr>
          <p:nvPr>
            <p:ph type="body" idx="1"/>
          </p:nvPr>
        </p:nvSpPr>
        <p:spPr/>
        <p:txBody>
          <a:bodyPr/>
          <a:lstStyle/>
          <a:p>
            <a:pPr eaLnBrk="1" hangingPunct="1">
              <a:lnSpc>
                <a:spcPct val="90000"/>
              </a:lnSpc>
            </a:pPr>
            <a:r>
              <a:rPr lang="en-US" altLang="en-US" smtClean="0"/>
              <a:t>An algorithm for partitioning (or clustering) N data points into K disjoint subsets S</a:t>
            </a:r>
            <a:r>
              <a:rPr lang="en-US" altLang="en-US" baseline="-25000" smtClean="0"/>
              <a:t>j</a:t>
            </a:r>
            <a:r>
              <a:rPr lang="en-US" altLang="en-US" smtClean="0"/>
              <a:t> containing data points so as to minimize the sum-of-squares criterion </a:t>
            </a:r>
          </a:p>
          <a:p>
            <a:pPr eaLnBrk="1" hangingPunct="1">
              <a:lnSpc>
                <a:spcPct val="90000"/>
              </a:lnSpc>
            </a:pPr>
            <a:endParaRPr lang="en-US" altLang="en-US" smtClean="0"/>
          </a:p>
          <a:p>
            <a:pPr eaLnBrk="1" hangingPunct="1">
              <a:lnSpc>
                <a:spcPct val="90000"/>
              </a:lnSpc>
              <a:buFont typeface="Wingdings" pitchFamily="2" charset="2"/>
              <a:buNone/>
            </a:pPr>
            <a:endParaRPr lang="en-US" altLang="en-US" smtClean="0"/>
          </a:p>
          <a:p>
            <a:pPr eaLnBrk="1" hangingPunct="1">
              <a:lnSpc>
                <a:spcPct val="90000"/>
              </a:lnSpc>
              <a:buFont typeface="Wingdings" pitchFamily="2" charset="2"/>
              <a:buNone/>
            </a:pPr>
            <a:r>
              <a:rPr lang="en-US" altLang="en-US" smtClean="0"/>
              <a:t>	where x</a:t>
            </a:r>
            <a:r>
              <a:rPr lang="en-US" altLang="en-US" baseline="-25000" smtClean="0"/>
              <a:t>n </a:t>
            </a:r>
            <a:r>
              <a:rPr lang="en-US" altLang="en-US" smtClean="0"/>
              <a:t>is a vector representing the the n</a:t>
            </a:r>
            <a:r>
              <a:rPr lang="en-US" altLang="en-US" baseline="30000" smtClean="0"/>
              <a:t>th</a:t>
            </a:r>
            <a:r>
              <a:rPr lang="en-US" altLang="en-US" smtClean="0"/>
              <a:t> data point and u</a:t>
            </a:r>
            <a:r>
              <a:rPr lang="en-US" altLang="en-US" baseline="-25000" smtClean="0"/>
              <a:t>j</a:t>
            </a:r>
            <a:r>
              <a:rPr lang="en-US" altLang="en-US" smtClean="0"/>
              <a:t> is the </a:t>
            </a:r>
            <a:r>
              <a:rPr lang="en-US" altLang="en-US" smtClean="0">
                <a:hlinkClick r:id="rId2"/>
              </a:rPr>
              <a:t>geometric centroid</a:t>
            </a:r>
            <a:r>
              <a:rPr lang="en-US" altLang="en-US" smtClean="0"/>
              <a:t> of the data points in S</a:t>
            </a:r>
            <a:r>
              <a:rPr lang="en-US" altLang="en-US" baseline="-25000" smtClean="0"/>
              <a:t>j</a:t>
            </a:r>
            <a:r>
              <a:rPr lang="en-US" altLang="en-US" smtClean="0"/>
              <a:t>. </a:t>
            </a:r>
          </a:p>
        </p:txBody>
      </p:sp>
      <p:pic>
        <p:nvPicPr>
          <p:cNvPr id="10244" name="Picture 4" descr=" J=sum_(j=1)^Ksum_(n in S_j)|x_n-mu_j|^2,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505200"/>
            <a:ext cx="243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5844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endParaRPr lang="en-US" altLang="en-US" smtClean="0"/>
          </a:p>
        </p:txBody>
      </p:sp>
      <p:sp>
        <p:nvSpPr>
          <p:cNvPr id="11267" name="Rectangle 3"/>
          <p:cNvSpPr>
            <a:spLocks noGrp="1" noChangeArrowheads="1"/>
          </p:cNvSpPr>
          <p:nvPr>
            <p:ph type="body" idx="1"/>
          </p:nvPr>
        </p:nvSpPr>
        <p:spPr/>
        <p:txBody>
          <a:bodyPr/>
          <a:lstStyle/>
          <a:p>
            <a:pPr eaLnBrk="1" hangingPunct="1"/>
            <a:r>
              <a:rPr lang="en-US" altLang="en-US" smtClean="0"/>
              <a:t>Simply speaking k-means clustering is an algorithm to classify or to group the objects based on attributes/features into K number of group. </a:t>
            </a:r>
          </a:p>
          <a:p>
            <a:pPr eaLnBrk="1" hangingPunct="1"/>
            <a:r>
              <a:rPr lang="en-US" altLang="en-US" smtClean="0"/>
              <a:t>K is positive integer number. </a:t>
            </a:r>
          </a:p>
          <a:p>
            <a:pPr eaLnBrk="1" hangingPunct="1"/>
            <a:r>
              <a:rPr lang="en-US" altLang="en-US" smtClean="0"/>
              <a:t>The grouping is done by minimizing the sum of squares of distances between data and the corresponding cluster centroid.</a:t>
            </a:r>
          </a:p>
          <a:p>
            <a:pPr eaLnBrk="1" hangingPunct="1">
              <a:buFont typeface="Wingdings" pitchFamily="2" charset="2"/>
              <a:buNone/>
            </a:pPr>
            <a:endParaRPr lang="en-US" altLang="en-US" smtClean="0"/>
          </a:p>
        </p:txBody>
      </p:sp>
    </p:spTree>
    <p:extLst>
      <p:ext uri="{BB962C8B-B14F-4D97-AF65-F5344CB8AC3E}">
        <p14:creationId xmlns:p14="http://schemas.microsoft.com/office/powerpoint/2010/main" val="3131867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12862F5A49214EB1A32927D565AA61" ma:contentTypeVersion="7" ma:contentTypeDescription="Create a new document." ma:contentTypeScope="" ma:versionID="95ed923185f8fd108d9c0e9bde8c0716">
  <xsd:schema xmlns:xsd="http://www.w3.org/2001/XMLSchema" xmlns:xs="http://www.w3.org/2001/XMLSchema" xmlns:p="http://schemas.microsoft.com/office/2006/metadata/properties" xmlns:ns2="82374d3d-c7f0-4c67-9df0-83f04a7f88ad" xmlns:ns3="2c4d6d5c-dd3b-42ff-9982-61cd752b348c" targetNamespace="http://schemas.microsoft.com/office/2006/metadata/properties" ma:root="true" ma:fieldsID="66a13af9e3239e7a1594d7421c5cba8c" ns2:_="" ns3:_="">
    <xsd:import namespace="82374d3d-c7f0-4c67-9df0-83f04a7f88ad"/>
    <xsd:import namespace="2c4d6d5c-dd3b-42ff-9982-61cd752b348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74d3d-c7f0-4c67-9df0-83f04a7f88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d34f2db7-5c9e-4885-aa5f-8b428826e263"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4d6d5c-dd3b-42ff-9982-61cd752b348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9b79846-4284-4b81-af6f-47f48b2efa47}" ma:internalName="TaxCatchAll" ma:showField="CatchAllData" ma:web="2c4d6d5c-dd3b-42ff-9982-61cd752b348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c4d6d5c-dd3b-42ff-9982-61cd752b348c" xsi:nil="true"/>
    <lcf76f155ced4ddcb4097134ff3c332f xmlns="82374d3d-c7f0-4c67-9df0-83f04a7f88a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4DADF2E-230C-4A12-AA97-EA63E24E1638}"/>
</file>

<file path=customXml/itemProps2.xml><?xml version="1.0" encoding="utf-8"?>
<ds:datastoreItem xmlns:ds="http://schemas.openxmlformats.org/officeDocument/2006/customXml" ds:itemID="{0400B930-0F6F-4A5F-91E1-16DE20D72B60}"/>
</file>

<file path=customXml/itemProps3.xml><?xml version="1.0" encoding="utf-8"?>
<ds:datastoreItem xmlns:ds="http://schemas.openxmlformats.org/officeDocument/2006/customXml" ds:itemID="{C3CF30FF-B961-45D4-BB66-3752827B0C83}"/>
</file>

<file path=docProps/app.xml><?xml version="1.0" encoding="utf-8"?>
<Properties xmlns="http://schemas.openxmlformats.org/officeDocument/2006/extended-properties" xmlns:vt="http://schemas.openxmlformats.org/officeDocument/2006/docPropsVTypes">
  <TotalTime>58</TotalTime>
  <Words>1555</Words>
  <Application>Microsoft Office PowerPoint</Application>
  <PresentationFormat>On-screen Show (4:3)</PresentationFormat>
  <Paragraphs>275</Paragraphs>
  <Slides>79</Slides>
  <Notes>0</Notes>
  <HiddenSlides>10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79</vt:i4>
      </vt:variant>
    </vt:vector>
  </HeadingPairs>
  <TitlesOfParts>
    <vt:vector size="83" baseType="lpstr">
      <vt:lpstr>Office Theme</vt:lpstr>
      <vt:lpstr>Network</vt:lpstr>
      <vt:lpstr>1_Office Theme</vt:lpstr>
      <vt:lpstr>Chart</vt:lpstr>
      <vt:lpstr>WEB CLUSTERING METHODS</vt:lpstr>
      <vt:lpstr>K-MEANS CLUSTERING</vt:lpstr>
      <vt:lpstr>INTRODUCTION- What is clustering?</vt:lpstr>
      <vt:lpstr>Types of clustering: </vt:lpstr>
      <vt:lpstr>Common Distance measures: </vt:lpstr>
      <vt:lpstr>PowerPoint Presentation</vt:lpstr>
      <vt:lpstr>K-MEANS CLUSTERING</vt:lpstr>
      <vt:lpstr>PowerPoint Presentation</vt:lpstr>
      <vt:lpstr>PowerPoint Presentation</vt:lpstr>
      <vt:lpstr>How the K-Mean Clustering algorithm works?</vt:lpstr>
      <vt:lpstr>PowerPoint Presentation</vt:lpstr>
      <vt:lpstr>PowerPoint Presentation</vt:lpstr>
      <vt:lpstr> A Simple example showing the implementation of k-means algorithm  (using K=2)</vt:lpstr>
      <vt:lpstr>PowerPoint Presentation</vt:lpstr>
      <vt:lpstr>PowerPoint Presentation</vt:lpstr>
      <vt:lpstr>PowerPoint Presentation</vt:lpstr>
      <vt:lpstr>PowerPoint Presentation</vt:lpstr>
      <vt:lpstr>PLOT</vt:lpstr>
      <vt:lpstr>(with K=3) </vt:lpstr>
      <vt:lpstr>PLOT</vt:lpstr>
      <vt:lpstr>Real-Life Numerical Example of 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HIERARCHICAL AGGLOMERATIVE CLUSTERS - HAC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Linkage - HAC</vt:lpstr>
      <vt:lpstr>PowerPoint Presentation</vt:lpstr>
      <vt:lpstr>PowerPoint Presentation</vt:lpstr>
      <vt:lpstr>PowerPoint Presentation</vt:lpstr>
      <vt:lpstr>Complete Linkage - HAC</vt:lpstr>
      <vt:lpstr>PowerPoint Presentation</vt:lpstr>
      <vt:lpstr>Complete Linkage - HAC</vt:lpstr>
      <vt:lpstr>PowerPoint Presentation</vt:lpstr>
      <vt:lpstr>PowerPoint Presentation</vt:lpstr>
      <vt:lpstr>PowerPoint Presentation</vt:lpstr>
      <vt:lpstr>PowerPoint Presentation</vt:lpstr>
      <vt:lpstr>Jaccard Similarity</vt:lpstr>
      <vt:lpstr>With clusters</vt:lpstr>
      <vt:lpstr>Documents to Sets</vt:lpstr>
      <vt:lpstr>PowerPoint Presentation</vt:lpstr>
      <vt:lpstr>Jaccard with Shingles</vt:lpstr>
      <vt:lpstr>PowerPoint Presentation</vt:lpstr>
      <vt:lpstr>Similarity measures in arithmetic terms</vt:lpstr>
      <vt:lpstr>Example calculation</vt:lpstr>
      <vt:lpstr>Document Resemblance</vt:lpstr>
      <vt:lpstr>Document similarity vs document resemblance</vt:lpstr>
      <vt:lpstr>EVALUATING SEARCH QUALITY</vt:lpstr>
      <vt:lpstr>PowerPoint Presentation</vt:lpstr>
      <vt:lpstr>Statistical properties of terms in information retrieval</vt:lpstr>
      <vt:lpstr>Heaps’ law: Estimating the number of terms</vt:lpstr>
      <vt:lpstr>PowerPoint Presentation</vt:lpstr>
      <vt:lpstr>PowerPoint Presentation</vt:lpstr>
      <vt:lpstr>Zipf’s law: Modeling the distribution of terms</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METHODS</dc:title>
  <dc:creator>admin</dc:creator>
  <cp:lastModifiedBy>Windows User</cp:lastModifiedBy>
  <cp:revision>18</cp:revision>
  <dcterms:created xsi:type="dcterms:W3CDTF">2006-08-16T00:00:00Z</dcterms:created>
  <dcterms:modified xsi:type="dcterms:W3CDTF">2023-02-15T09:59:56Z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0x0101007B12862F5A49214EB1A32927D565AA61</vt:lpwstr>
  </property>
</Properties>
</file>